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26"/>
  </p:notesMasterIdLst>
  <p:sldIdLst>
    <p:sldId id="256" r:id="rId3"/>
    <p:sldId id="269" r:id="rId4"/>
    <p:sldId id="268" r:id="rId5"/>
    <p:sldId id="257" r:id="rId6"/>
    <p:sldId id="258" r:id="rId7"/>
    <p:sldId id="291" r:id="rId8"/>
    <p:sldId id="292" r:id="rId9"/>
    <p:sldId id="259" r:id="rId10"/>
    <p:sldId id="293" r:id="rId11"/>
    <p:sldId id="260" r:id="rId12"/>
    <p:sldId id="295" r:id="rId13"/>
    <p:sldId id="297" r:id="rId14"/>
    <p:sldId id="298" r:id="rId15"/>
    <p:sldId id="300" r:id="rId16"/>
    <p:sldId id="299" r:id="rId17"/>
    <p:sldId id="273" r:id="rId18"/>
    <p:sldId id="263" r:id="rId19"/>
    <p:sldId id="274" r:id="rId20"/>
    <p:sldId id="272" r:id="rId21"/>
    <p:sldId id="265" r:id="rId22"/>
    <p:sldId id="264" r:id="rId23"/>
    <p:sldId id="294" r:id="rId24"/>
    <p:sldId id="290" r:id="rId2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5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89" d="100"/>
          <a:sy n="89" d="100"/>
        </p:scale>
        <p:origin x="6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03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EB97-D75D-A150-CD95-9EEBB3093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E4D02-C129-776A-E03C-FEC15834F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2A2B9-064F-D623-2B90-86E06A709A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9B1CA-8E7D-357B-A8DE-5339A43ADA4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14636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4F92E-4BD8-229A-1826-237485260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ADFCA-8B2E-1F90-CFEE-4D53CCDFE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4DE0C-917C-2B39-37B1-E1242FDE75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583007-6F73-994C-DB26-74426A20F2AD}"/>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629889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1303-822D-0225-67FB-0F7706306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E4389-1112-334A-C4EC-836F6E974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C5777-81D5-4989-7F6F-8553E189FB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934750-84E0-7989-D596-7F3EF5A4256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43130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2B020-0E2D-D00F-F958-B88B574BC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E972C-8D73-5B27-157C-BE170E088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28299-B10C-A11E-8A6E-533347EE92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F8E7C4-F391-75BB-1280-7380B90E75B5}"/>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01104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6A641-0EE4-79EE-715A-18629E366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32773-346D-09B1-3C16-211864EE0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338D8-B065-7287-D028-2FCDA75AAD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10BB52-13D0-3034-FE1C-702EF586623A}"/>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991799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63660-644D-6606-F1F9-93298104A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637C9-533A-B8C4-067F-2A8005BFB4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8E6D3-DA01-CC19-ACE2-BE5380257B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60E149-AF69-6FC3-1F5E-3D9A9FFE976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62758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ACFFF-B0C4-6694-716D-AA37BAB20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D77D0-C5AE-01AF-3551-CA29E24B4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24BB4-2B42-0574-1E69-0CC7AEA1FA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54491-38D7-E6E3-7144-C06C302EA27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4728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AA47-7F04-C841-5E2F-EB86574B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099D0-B6A2-9CC8-B48D-64A841C3CE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3D7984-DC26-048C-A236-06DFC4909C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417FF9-33DB-AB7A-42D9-5F0CE72C07A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88426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D468-8A26-8E29-EF11-F1DDFA56D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C5861-27AE-9776-B727-E45731053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45B0C-5FAB-DDCE-111A-CAF5D64DA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2BB901-2432-E640-7530-80539C5BE0EA}"/>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49530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45481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542291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87292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07365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298632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56791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32090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40544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29565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62303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1900198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a:t>
            </a:fld>
            <a:endParaRPr lang="en-US"/>
          </a:p>
        </p:txBody>
      </p:sp>
    </p:spTree>
    <p:extLst>
      <p:ext uri="{BB962C8B-B14F-4D97-AF65-F5344CB8AC3E}">
        <p14:creationId xmlns:p14="http://schemas.microsoft.com/office/powerpoint/2010/main" val="279885597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15.png"/><Relationship Id="rId4" Type="http://schemas.openxmlformats.org/officeDocument/2006/relationships/image" Target="../media/image42.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15.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15.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13.png"/><Relationship Id="rId4" Type="http://schemas.openxmlformats.org/officeDocument/2006/relationships/image" Target="../media/image64.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5.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078" y="8626"/>
            <a:ext cx="9144000" cy="5143500"/>
          </a:xfrm>
          <a:prstGeom prst="rect">
            <a:avLst/>
          </a:prstGeom>
          <a:ln>
            <a:solidFill>
              <a:schemeClr val="bg1"/>
            </a:solidFill>
          </a:ln>
        </p:spPr>
      </p:pic>
      <p:sp>
        <p:nvSpPr>
          <p:cNvPr id="4" name="Text 0"/>
          <p:cNvSpPr/>
          <p:nvPr/>
        </p:nvSpPr>
        <p:spPr>
          <a:xfrm>
            <a:off x="3002620" y="1128407"/>
            <a:ext cx="5274544" cy="861774"/>
          </a:xfrm>
          <a:prstGeom prst="rect">
            <a:avLst/>
          </a:prstGeom>
          <a:noFill/>
          <a:ln/>
        </p:spPr>
        <p:txBody>
          <a:bodyPr wrap="square" lIns="0" tIns="0" rIns="0" bIns="0" rtlCol="0" anchor="ctr">
            <a:spAutoFit/>
          </a:bodyPr>
          <a:lstStyle/>
          <a:p>
            <a:pPr marL="0" indent="0" algn="ctr">
              <a:buNone/>
            </a:pPr>
            <a:r>
              <a:rPr lang="fr-FR" sz="2800" b="1" dirty="0">
                <a:solidFill>
                  <a:schemeClr val="bg1"/>
                </a:solidFill>
                <a:ea typeface="Inter" pitchFamily="34" charset="-122"/>
                <a:cs typeface="Inter" pitchFamily="34" charset="-120"/>
              </a:rPr>
              <a:t>Dubaï Mall: Segmentation de la clientèle</a:t>
            </a:r>
            <a:endParaRPr lang="en-US" sz="2800" dirty="0">
              <a:solidFill>
                <a:schemeClr val="bg1"/>
              </a:solidFill>
            </a:endParaRPr>
          </a:p>
        </p:txBody>
      </p:sp>
      <p:sp>
        <p:nvSpPr>
          <p:cNvPr id="5" name="Text 1"/>
          <p:cNvSpPr/>
          <p:nvPr/>
        </p:nvSpPr>
        <p:spPr>
          <a:xfrm>
            <a:off x="2981863" y="334118"/>
            <a:ext cx="4770533" cy="307777"/>
          </a:xfrm>
          <a:prstGeom prst="rect">
            <a:avLst/>
          </a:prstGeom>
          <a:noFill/>
          <a:ln/>
        </p:spPr>
        <p:txBody>
          <a:bodyPr wrap="square" lIns="0" tIns="0" rIns="0" bIns="0" rtlCol="0" anchor="ctr">
            <a:spAutoFit/>
          </a:bodyPr>
          <a:lstStyle/>
          <a:p>
            <a:pPr marL="0" indent="0" algn="ctr">
              <a:buNone/>
            </a:pPr>
            <a:r>
              <a:rPr lang="en-US" sz="2000" b="1" dirty="0">
                <a:solidFill>
                  <a:schemeClr val="bg1"/>
                </a:solidFill>
                <a:ea typeface="Inter" pitchFamily="34" charset="-122"/>
                <a:cs typeface="Inter" pitchFamily="34" charset="-120"/>
              </a:rPr>
              <a:t>Projet de Machine Learning 2</a:t>
            </a:r>
            <a:endParaRPr lang="en-US" sz="2000" b="1" dirty="0">
              <a:solidFill>
                <a:schemeClr val="bg1"/>
              </a:solidFill>
            </a:endParaRPr>
          </a:p>
        </p:txBody>
      </p:sp>
      <p:pic>
        <p:nvPicPr>
          <p:cNvPr id="8" name="Image 2" descr="preencoded.png"/>
          <p:cNvPicPr>
            <a:picLocks noChangeAspect="1"/>
          </p:cNvPicPr>
          <p:nvPr/>
        </p:nvPicPr>
        <p:blipFill>
          <a:blip r:embed="rId4"/>
          <a:stretch>
            <a:fillRect/>
          </a:stretch>
        </p:blipFill>
        <p:spPr>
          <a:xfrm>
            <a:off x="227356" y="4246588"/>
            <a:ext cx="324735" cy="324840"/>
          </a:xfrm>
          <a:prstGeom prst="rect">
            <a:avLst/>
          </a:prstGeom>
        </p:spPr>
      </p:pic>
      <p:sp>
        <p:nvSpPr>
          <p:cNvPr id="9" name="Text 4"/>
          <p:cNvSpPr/>
          <p:nvPr/>
        </p:nvSpPr>
        <p:spPr>
          <a:xfrm>
            <a:off x="2452" y="4661934"/>
            <a:ext cx="927819" cy="184666"/>
          </a:xfrm>
          <a:prstGeom prst="rect">
            <a:avLst/>
          </a:prstGeom>
          <a:noFill/>
          <a:ln/>
        </p:spPr>
        <p:txBody>
          <a:bodyPr wrap="none" lIns="0" tIns="0" rIns="0" bIns="0" rtlCol="0" anchor="ctr">
            <a:spAutoFit/>
          </a:bodyPr>
          <a:lstStyle/>
          <a:p>
            <a:pPr marL="0" indent="0" algn="ctr">
              <a:buNone/>
            </a:pPr>
            <a:r>
              <a:rPr lang="en-US" sz="1200" dirty="0">
                <a:solidFill>
                  <a:srgbClr val="FFFFFF"/>
                </a:solidFill>
                <a:latin typeface="Aptos" panose="020B0004020202020204" pitchFamily="34" charset="0"/>
                <a:ea typeface="Inter" pitchFamily="34" charset="-122"/>
                <a:cs typeface="Inter" pitchFamily="34" charset="-120"/>
              </a:rPr>
              <a:t>Segmentation</a:t>
            </a:r>
            <a:endParaRPr lang="en-US" sz="1200" dirty="0">
              <a:latin typeface="Aptos" panose="020B0004020202020204" pitchFamily="34" charset="0"/>
            </a:endParaRPr>
          </a:p>
        </p:txBody>
      </p:sp>
      <p:pic>
        <p:nvPicPr>
          <p:cNvPr id="10" name="Image 3" descr="preencoded.png"/>
          <p:cNvPicPr>
            <a:picLocks noChangeAspect="1"/>
          </p:cNvPicPr>
          <p:nvPr/>
        </p:nvPicPr>
        <p:blipFill>
          <a:blip r:embed="rId5"/>
          <a:stretch>
            <a:fillRect/>
          </a:stretch>
        </p:blipFill>
        <p:spPr>
          <a:xfrm>
            <a:off x="1460249" y="4246588"/>
            <a:ext cx="324735" cy="324840"/>
          </a:xfrm>
          <a:prstGeom prst="rect">
            <a:avLst/>
          </a:prstGeom>
        </p:spPr>
      </p:pic>
      <p:sp>
        <p:nvSpPr>
          <p:cNvPr id="11" name="Text 5"/>
          <p:cNvSpPr/>
          <p:nvPr/>
        </p:nvSpPr>
        <p:spPr>
          <a:xfrm>
            <a:off x="1333127" y="4669230"/>
            <a:ext cx="609142" cy="184666"/>
          </a:xfrm>
          <a:prstGeom prst="rect">
            <a:avLst/>
          </a:prstGeom>
          <a:noFill/>
          <a:ln/>
        </p:spPr>
        <p:txBody>
          <a:bodyPr wrap="none" lIns="0" tIns="0" rIns="0" bIns="0" rtlCol="0" anchor="ctr">
            <a:spAutoFit/>
          </a:bodyPr>
          <a:lstStyle/>
          <a:p>
            <a:pPr marL="0" indent="0" algn="ctr">
              <a:buNone/>
            </a:pPr>
            <a:r>
              <a:rPr lang="en-US" sz="1200" dirty="0">
                <a:solidFill>
                  <a:srgbClr val="FFFFFF"/>
                </a:solidFill>
                <a:latin typeface="Aptos" panose="020B0004020202020204" pitchFamily="34" charset="0"/>
                <a:ea typeface="Inter" pitchFamily="34" charset="-122"/>
                <a:cs typeface="Inter" pitchFamily="34" charset="-120"/>
              </a:rPr>
              <a:t>Analytics</a:t>
            </a:r>
            <a:endParaRPr lang="en-US" sz="1200" dirty="0">
              <a:latin typeface="Aptos" panose="020B0004020202020204" pitchFamily="34" charset="0"/>
            </a:endParaRPr>
          </a:p>
        </p:txBody>
      </p:sp>
      <p:pic>
        <p:nvPicPr>
          <p:cNvPr id="12" name="Image 4" descr="preencoded.png"/>
          <p:cNvPicPr>
            <a:picLocks noChangeAspect="1"/>
          </p:cNvPicPr>
          <p:nvPr/>
        </p:nvPicPr>
        <p:blipFill>
          <a:blip r:embed="rId6"/>
          <a:stretch>
            <a:fillRect/>
          </a:stretch>
        </p:blipFill>
        <p:spPr>
          <a:xfrm>
            <a:off x="2311879" y="4246588"/>
            <a:ext cx="451858" cy="324840"/>
          </a:xfrm>
          <a:prstGeom prst="rect">
            <a:avLst/>
          </a:prstGeom>
        </p:spPr>
      </p:pic>
      <p:sp>
        <p:nvSpPr>
          <p:cNvPr id="13" name="Text 6"/>
          <p:cNvSpPr/>
          <p:nvPr/>
        </p:nvSpPr>
        <p:spPr>
          <a:xfrm>
            <a:off x="2394312" y="4691333"/>
            <a:ext cx="382542" cy="184666"/>
          </a:xfrm>
          <a:prstGeom prst="rect">
            <a:avLst/>
          </a:prstGeom>
          <a:noFill/>
          <a:ln/>
        </p:spPr>
        <p:txBody>
          <a:bodyPr wrap="none" lIns="0" tIns="0" rIns="0" bIns="0" rtlCol="0" anchor="ctr">
            <a:spAutoFit/>
          </a:bodyPr>
          <a:lstStyle/>
          <a:p>
            <a:pPr marL="0" indent="0" algn="ctr">
              <a:buNone/>
            </a:pPr>
            <a:r>
              <a:rPr lang="en-US" sz="1200" dirty="0">
                <a:solidFill>
                  <a:srgbClr val="FFFFFF"/>
                </a:solidFill>
                <a:latin typeface="Aptos" panose="020B0004020202020204" pitchFamily="34" charset="0"/>
                <a:ea typeface="Inter" pitchFamily="34" charset="-122"/>
                <a:cs typeface="Inter" pitchFamily="34" charset="-120"/>
              </a:rPr>
              <a:t>Retail</a:t>
            </a:r>
            <a:endParaRPr lang="en-US" sz="1200" dirty="0">
              <a:latin typeface="Aptos" panose="020B0004020202020204" pitchFamily="34" charset="0"/>
            </a:endParaRPr>
          </a:p>
        </p:txBody>
      </p:sp>
      <p:pic>
        <p:nvPicPr>
          <p:cNvPr id="14" name="Image 5" descr="preencoded.png"/>
          <p:cNvPicPr>
            <a:picLocks noChangeAspect="1"/>
          </p:cNvPicPr>
          <p:nvPr/>
        </p:nvPicPr>
        <p:blipFill>
          <a:blip r:embed="rId7"/>
          <a:stretch>
            <a:fillRect/>
          </a:stretch>
        </p:blipFill>
        <p:spPr>
          <a:xfrm>
            <a:off x="3393621" y="4254048"/>
            <a:ext cx="324735" cy="324840"/>
          </a:xfrm>
          <a:prstGeom prst="rect">
            <a:avLst/>
          </a:prstGeom>
        </p:spPr>
      </p:pic>
      <p:sp>
        <p:nvSpPr>
          <p:cNvPr id="15" name="Text 7"/>
          <p:cNvSpPr/>
          <p:nvPr/>
        </p:nvSpPr>
        <p:spPr>
          <a:xfrm>
            <a:off x="3458069" y="4669230"/>
            <a:ext cx="198772" cy="184666"/>
          </a:xfrm>
          <a:prstGeom prst="rect">
            <a:avLst/>
          </a:prstGeom>
          <a:noFill/>
          <a:ln/>
        </p:spPr>
        <p:txBody>
          <a:bodyPr wrap="none" lIns="0" tIns="0" rIns="0" bIns="0" rtlCol="0" anchor="ctr">
            <a:spAutoFit/>
          </a:bodyPr>
          <a:lstStyle/>
          <a:p>
            <a:pPr marL="0" indent="0" algn="ctr">
              <a:buNone/>
            </a:pPr>
            <a:r>
              <a:rPr lang="en-US" sz="1200" dirty="0">
                <a:solidFill>
                  <a:srgbClr val="FFFFFF"/>
                </a:solidFill>
                <a:latin typeface="Aptos" panose="020B0004020202020204" pitchFamily="34" charset="0"/>
                <a:ea typeface="Inter" pitchFamily="34" charset="-122"/>
                <a:cs typeface="Inter" pitchFamily="34" charset="-120"/>
              </a:rPr>
              <a:t>ML</a:t>
            </a:r>
            <a:endParaRPr lang="en-US" sz="1200" dirty="0">
              <a:latin typeface="Aptos" panose="020B0004020202020204" pitchFamily="34" charset="0"/>
            </a:endParaRPr>
          </a:p>
        </p:txBody>
      </p:sp>
      <p:pic>
        <p:nvPicPr>
          <p:cNvPr id="16" name="Image 15">
            <a:extLst>
              <a:ext uri="{FF2B5EF4-FFF2-40B4-BE49-F238E27FC236}">
                <a16:creationId xmlns:a16="http://schemas.microsoft.com/office/drawing/2014/main" id="{46D3E101-C30F-B089-9BD8-4CA69965927D}"/>
              </a:ext>
            </a:extLst>
          </p:cNvPr>
          <p:cNvPicPr>
            <a:picLocks noChangeAspect="1"/>
          </p:cNvPicPr>
          <p:nvPr/>
        </p:nvPicPr>
        <p:blipFill>
          <a:blip r:embed="rId8"/>
          <a:stretch>
            <a:fillRect/>
          </a:stretch>
        </p:blipFill>
        <p:spPr>
          <a:xfrm>
            <a:off x="71439" y="96105"/>
            <a:ext cx="3332428" cy="2532795"/>
          </a:xfrm>
          <a:prstGeom prst="rect">
            <a:avLst/>
          </a:prstGeom>
          <a:scene3d>
            <a:camera prst="perspectiveHeroicExtremeRightFacing"/>
            <a:lightRig rig="threePt" dir="t"/>
          </a:scene3d>
        </p:spPr>
      </p:pic>
      <p:pic>
        <p:nvPicPr>
          <p:cNvPr id="17" name="Image 16">
            <a:extLst>
              <a:ext uri="{FF2B5EF4-FFF2-40B4-BE49-F238E27FC236}">
                <a16:creationId xmlns:a16="http://schemas.microsoft.com/office/drawing/2014/main" id="{8F390EC1-5C0E-462F-01EE-9E6C119953DF}"/>
              </a:ext>
            </a:extLst>
          </p:cNvPr>
          <p:cNvPicPr>
            <a:picLocks noChangeAspect="1"/>
          </p:cNvPicPr>
          <p:nvPr/>
        </p:nvPicPr>
        <p:blipFill>
          <a:blip r:embed="rId9"/>
          <a:stretch>
            <a:fillRect/>
          </a:stretch>
        </p:blipFill>
        <p:spPr>
          <a:xfrm>
            <a:off x="1784984" y="1785070"/>
            <a:ext cx="2393759" cy="2031313"/>
          </a:xfrm>
          <a:prstGeom prst="rect">
            <a:avLst/>
          </a:prstGeom>
          <a:scene3d>
            <a:camera prst="isometricOffAxis1Right"/>
            <a:lightRig rig="threePt" dir="t"/>
          </a:scene3d>
        </p:spPr>
      </p:pic>
      <p:pic>
        <p:nvPicPr>
          <p:cNvPr id="18" name="Image 17">
            <a:extLst>
              <a:ext uri="{FF2B5EF4-FFF2-40B4-BE49-F238E27FC236}">
                <a16:creationId xmlns:a16="http://schemas.microsoft.com/office/drawing/2014/main" id="{2F53F20B-3AF7-85B1-9836-BBBE876B38F1}"/>
              </a:ext>
            </a:extLst>
          </p:cNvPr>
          <p:cNvPicPr>
            <a:picLocks noChangeAspect="1"/>
          </p:cNvPicPr>
          <p:nvPr/>
        </p:nvPicPr>
        <p:blipFill>
          <a:blip r:embed="rId10">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tretch>
            <a:fillRect/>
          </a:stretch>
        </p:blipFill>
        <p:spPr>
          <a:xfrm>
            <a:off x="7875917" y="22439"/>
            <a:ext cx="1116983" cy="1185259"/>
          </a:xfrm>
          <a:prstGeom prst="rect">
            <a:avLst/>
          </a:prstGeom>
          <a:ln>
            <a:noFill/>
          </a:ln>
          <a:effectLst>
            <a:softEdge rad="112500"/>
          </a:effectLst>
        </p:spPr>
      </p:pic>
      <p:sp>
        <p:nvSpPr>
          <p:cNvPr id="3" name="ZoneTexte 2">
            <a:extLst>
              <a:ext uri="{FF2B5EF4-FFF2-40B4-BE49-F238E27FC236}">
                <a16:creationId xmlns:a16="http://schemas.microsoft.com/office/drawing/2014/main" id="{F2B4576B-646D-8DC3-BAD5-B3E9EE0BDE63}"/>
              </a:ext>
            </a:extLst>
          </p:cNvPr>
          <p:cNvSpPr txBox="1"/>
          <p:nvPr/>
        </p:nvSpPr>
        <p:spPr>
          <a:xfrm>
            <a:off x="6474052" y="2399267"/>
            <a:ext cx="2598509" cy="1384995"/>
          </a:xfrm>
          <a:prstGeom prst="rect">
            <a:avLst/>
          </a:prstGeom>
          <a:noFill/>
          <a:ln>
            <a:solidFill>
              <a:schemeClr val="bg1"/>
            </a:solidFill>
          </a:ln>
        </p:spPr>
        <p:txBody>
          <a:bodyPr wrap="square" rtlCol="0">
            <a:spAutoFit/>
          </a:bodyPr>
          <a:lstStyle/>
          <a:p>
            <a:r>
              <a:rPr lang="fr-FR" sz="1400" b="1" u="sng" dirty="0">
                <a:solidFill>
                  <a:schemeClr val="bg1"/>
                </a:solidFill>
              </a:rPr>
              <a:t>Rédigé par :</a:t>
            </a:r>
          </a:p>
          <a:p>
            <a:endParaRPr lang="fr-FR" sz="1400" u="sng" dirty="0">
              <a:solidFill>
                <a:schemeClr val="bg1"/>
              </a:solidFill>
            </a:endParaRPr>
          </a:p>
          <a:p>
            <a:r>
              <a:rPr lang="pt-BR" sz="1400" dirty="0">
                <a:solidFill>
                  <a:schemeClr val="bg1"/>
                </a:solidFill>
              </a:rPr>
              <a:t>OUMAR Farouk </a:t>
            </a:r>
            <a:br>
              <a:rPr lang="pt-BR" sz="1400" dirty="0">
                <a:solidFill>
                  <a:schemeClr val="bg1"/>
                </a:solidFill>
              </a:rPr>
            </a:br>
            <a:r>
              <a:rPr lang="pt-BR" sz="1400" dirty="0">
                <a:solidFill>
                  <a:schemeClr val="bg1"/>
                </a:solidFill>
              </a:rPr>
              <a:t>W.Abija Deborah MANDO </a:t>
            </a:r>
            <a:br>
              <a:rPr lang="pt-BR" sz="1400" dirty="0">
                <a:solidFill>
                  <a:schemeClr val="bg1"/>
                </a:solidFill>
              </a:rPr>
            </a:br>
            <a:r>
              <a:rPr lang="pt-BR" sz="1400" dirty="0">
                <a:solidFill>
                  <a:schemeClr val="bg1"/>
                </a:solidFill>
              </a:rPr>
              <a:t>Inoussa ZAONGO </a:t>
            </a:r>
            <a:br>
              <a:rPr lang="pt-BR" sz="1400" dirty="0">
                <a:solidFill>
                  <a:schemeClr val="bg1"/>
                </a:solidFill>
              </a:rPr>
            </a:br>
            <a:r>
              <a:rPr lang="pt-BR" sz="1400" dirty="0">
                <a:solidFill>
                  <a:schemeClr val="bg1"/>
                </a:solidFill>
              </a:rPr>
              <a:t>Zoumana ZERBO</a:t>
            </a:r>
            <a:endParaRPr lang="fr-FR" sz="1400" dirty="0">
              <a:solidFill>
                <a:schemeClr val="bg1"/>
              </a:solidFill>
            </a:endParaRPr>
          </a:p>
        </p:txBody>
      </p:sp>
      <p:sp>
        <p:nvSpPr>
          <p:cNvPr id="6" name="ZoneTexte 5">
            <a:extLst>
              <a:ext uri="{FF2B5EF4-FFF2-40B4-BE49-F238E27FC236}">
                <a16:creationId xmlns:a16="http://schemas.microsoft.com/office/drawing/2014/main" id="{7A6A7402-1E5C-17E5-8BB4-7C5716924A0A}"/>
              </a:ext>
            </a:extLst>
          </p:cNvPr>
          <p:cNvSpPr txBox="1"/>
          <p:nvPr/>
        </p:nvSpPr>
        <p:spPr>
          <a:xfrm>
            <a:off x="6474051" y="4152724"/>
            <a:ext cx="2542355" cy="1292662"/>
          </a:xfrm>
          <a:prstGeom prst="rect">
            <a:avLst/>
          </a:prstGeom>
          <a:noFill/>
        </p:spPr>
        <p:txBody>
          <a:bodyPr wrap="square" rtlCol="0">
            <a:spAutoFit/>
          </a:bodyPr>
          <a:lstStyle/>
          <a:p>
            <a:r>
              <a:rPr lang="en-US" sz="1400" b="1" u="sng" dirty="0">
                <a:solidFill>
                  <a:schemeClr val="bg1"/>
                </a:solidFill>
              </a:rPr>
              <a:t>Sous la supervision de </a:t>
            </a:r>
            <a:r>
              <a:rPr lang="en-US" b="1" u="sng" dirty="0">
                <a:solidFill>
                  <a:schemeClr val="bg1"/>
                </a:solidFill>
              </a:rPr>
              <a:t>:</a:t>
            </a:r>
          </a:p>
          <a:p>
            <a:r>
              <a:rPr lang="en-US" sz="1400" dirty="0">
                <a:solidFill>
                  <a:schemeClr val="bg1"/>
                </a:solidFill>
              </a:rPr>
              <a:t>Mme Mously DIAW</a:t>
            </a:r>
          </a:p>
          <a:p>
            <a:r>
              <a:rPr lang="en-US" sz="1400" dirty="0">
                <a:solidFill>
                  <a:schemeClr val="bg1"/>
                </a:solidFill>
              </a:rPr>
              <a:t>Machine Learning Engineer - Formatrice IA</a:t>
            </a:r>
          </a:p>
          <a:p>
            <a:endParaRPr lang="fr-F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250031" y="4887"/>
            <a:ext cx="8643938"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Modélisation</a:t>
            </a:r>
            <a:endParaRPr lang="en-US" sz="2400" dirty="0"/>
          </a:p>
        </p:txBody>
      </p:sp>
      <p:pic>
        <p:nvPicPr>
          <p:cNvPr id="7" name="Image 1" descr="preencoded.png"/>
          <p:cNvPicPr>
            <a:picLocks noChangeAspect="1"/>
          </p:cNvPicPr>
          <p:nvPr/>
        </p:nvPicPr>
        <p:blipFill>
          <a:blip r:embed="rId3"/>
          <a:stretch>
            <a:fillRect/>
          </a:stretch>
        </p:blipFill>
        <p:spPr>
          <a:xfrm>
            <a:off x="1299613" y="2036234"/>
            <a:ext cx="447210" cy="306040"/>
          </a:xfrm>
          <a:prstGeom prst="rect">
            <a:avLst/>
          </a:prstGeom>
        </p:spPr>
      </p:pic>
      <p:pic>
        <p:nvPicPr>
          <p:cNvPr id="16" name="Image 2" descr="preencoded.png"/>
          <p:cNvPicPr>
            <a:picLocks noChangeAspect="1"/>
          </p:cNvPicPr>
          <p:nvPr/>
        </p:nvPicPr>
        <p:blipFill>
          <a:blip r:embed="rId4"/>
          <a:stretch>
            <a:fillRect/>
          </a:stretch>
        </p:blipFill>
        <p:spPr>
          <a:xfrm>
            <a:off x="4301654" y="796408"/>
            <a:ext cx="228600" cy="228600"/>
          </a:xfrm>
          <a:prstGeom prst="rect">
            <a:avLst/>
          </a:prstGeom>
        </p:spPr>
      </p:pic>
      <p:pic>
        <p:nvPicPr>
          <p:cNvPr id="25" name="Image 3" descr="preencoded.png"/>
          <p:cNvPicPr>
            <a:picLocks noChangeAspect="1"/>
          </p:cNvPicPr>
          <p:nvPr/>
        </p:nvPicPr>
        <p:blipFill>
          <a:blip r:embed="rId5"/>
          <a:stretch>
            <a:fillRect/>
          </a:stretch>
        </p:blipFill>
        <p:spPr>
          <a:xfrm>
            <a:off x="6944482" y="2568490"/>
            <a:ext cx="238010" cy="238010"/>
          </a:xfrm>
          <a:prstGeom prst="rect">
            <a:avLst/>
          </a:prstGeom>
        </p:spPr>
      </p:pic>
      <p:sp>
        <p:nvSpPr>
          <p:cNvPr id="26" name="Text 20"/>
          <p:cNvSpPr/>
          <p:nvPr/>
        </p:nvSpPr>
        <p:spPr>
          <a:xfrm>
            <a:off x="5871853" y="2157827"/>
            <a:ext cx="2452706" cy="215444"/>
          </a:xfrm>
          <a:prstGeom prst="rect">
            <a:avLst/>
          </a:prstGeom>
          <a:noFill/>
          <a:ln/>
        </p:spPr>
        <p:txBody>
          <a:bodyPr wrap="square" lIns="0" tIns="0" rIns="0" bIns="0" rtlCol="0" anchor="ctr">
            <a:spAutoFit/>
          </a:bodyPr>
          <a:lstStyle/>
          <a:p>
            <a:pPr marL="0" indent="0" algn="ctr">
              <a:buNone/>
            </a:pPr>
            <a:r>
              <a:rPr lang="en-US" sz="1400" b="1" dirty="0">
                <a:solidFill>
                  <a:srgbClr val="1E293B"/>
                </a:solidFill>
                <a:ea typeface="Inter" pitchFamily="34" charset="-122"/>
                <a:cs typeface="Inter" pitchFamily="34" charset="-120"/>
              </a:rPr>
              <a:t>K-Means</a:t>
            </a:r>
            <a:endParaRPr lang="en-US" sz="1400" dirty="0"/>
          </a:p>
        </p:txBody>
      </p:sp>
      <p:sp>
        <p:nvSpPr>
          <p:cNvPr id="32" name="Shape 26"/>
          <p:cNvSpPr/>
          <p:nvPr/>
        </p:nvSpPr>
        <p:spPr>
          <a:xfrm>
            <a:off x="197594" y="767637"/>
            <a:ext cx="8765954" cy="1786786"/>
          </a:xfrm>
          <a:prstGeom prst="rect">
            <a:avLst/>
          </a:prstGeom>
          <a:solidFill>
            <a:srgbClr val="FFFFFF"/>
          </a:solidFill>
          <a:ln>
            <a:solidFill>
              <a:schemeClr val="tx1"/>
            </a:solidFill>
          </a:ln>
        </p:spPr>
        <p:txBody>
          <a:bodyPr/>
          <a:lstStyle/>
          <a:p>
            <a:endParaRPr lang="fr-FR" dirty="0"/>
          </a:p>
        </p:txBody>
      </p:sp>
      <p:sp>
        <p:nvSpPr>
          <p:cNvPr id="33" name="Text 27"/>
          <p:cNvSpPr/>
          <p:nvPr/>
        </p:nvSpPr>
        <p:spPr>
          <a:xfrm>
            <a:off x="464311" y="335198"/>
            <a:ext cx="8286750" cy="307777"/>
          </a:xfrm>
          <a:prstGeom prst="rect">
            <a:avLst/>
          </a:prstGeom>
          <a:noFill/>
          <a:ln/>
        </p:spPr>
        <p:txBody>
          <a:bodyPr wrap="square" lIns="0" tIns="0" rIns="0" bIns="0" rtlCol="0" anchor="ctr">
            <a:spAutoFit/>
          </a:bodyPr>
          <a:lstStyle/>
          <a:p>
            <a:pPr marL="0" indent="0" algn="ctr">
              <a:buNone/>
            </a:pPr>
            <a:endParaRPr lang="en-US" sz="2000" dirty="0"/>
          </a:p>
        </p:txBody>
      </p:sp>
      <p:sp>
        <p:nvSpPr>
          <p:cNvPr id="34" name="Shape 28"/>
          <p:cNvSpPr/>
          <p:nvPr/>
        </p:nvSpPr>
        <p:spPr>
          <a:xfrm>
            <a:off x="503051" y="835688"/>
            <a:ext cx="617451" cy="643959"/>
          </a:xfrm>
          <a:prstGeom prst="ellipse">
            <a:avLst/>
          </a:prstGeom>
          <a:solidFill>
            <a:srgbClr val="3B82F6"/>
          </a:solidFill>
          <a:ln>
            <a:solidFill>
              <a:schemeClr val="tx1"/>
            </a:solidFill>
          </a:ln>
        </p:spPr>
        <p:txBody>
          <a:bodyPr/>
          <a:lstStyle/>
          <a:p>
            <a:endParaRPr lang="fr-FR" dirty="0"/>
          </a:p>
        </p:txBody>
      </p:sp>
      <p:sp>
        <p:nvSpPr>
          <p:cNvPr id="35" name="Text 29"/>
          <p:cNvSpPr/>
          <p:nvPr/>
        </p:nvSpPr>
        <p:spPr>
          <a:xfrm>
            <a:off x="720784" y="931276"/>
            <a:ext cx="544571" cy="430887"/>
          </a:xfrm>
          <a:prstGeom prst="rect">
            <a:avLst/>
          </a:prstGeom>
          <a:noFill/>
          <a:ln/>
        </p:spPr>
        <p:txBody>
          <a:bodyPr wrap="square" lIns="0" tIns="0" rIns="0" bIns="0" rtlCol="0" anchor="ctr">
            <a:spAutoFit/>
          </a:bodyPr>
          <a:lstStyle/>
          <a:p>
            <a:pPr marL="0" indent="0">
              <a:buNone/>
            </a:pPr>
            <a:r>
              <a:rPr lang="en-US" sz="2800" b="1" dirty="0">
                <a:solidFill>
                  <a:srgbClr val="FFFFFF"/>
                </a:solidFill>
                <a:ea typeface="Inter" pitchFamily="34" charset="-122"/>
                <a:cs typeface="Inter" pitchFamily="34" charset="-120"/>
              </a:rPr>
              <a:t>1</a:t>
            </a:r>
            <a:endParaRPr lang="en-US" sz="2800" dirty="0"/>
          </a:p>
        </p:txBody>
      </p:sp>
      <p:sp>
        <p:nvSpPr>
          <p:cNvPr id="36" name="Text 30"/>
          <p:cNvSpPr/>
          <p:nvPr/>
        </p:nvSpPr>
        <p:spPr>
          <a:xfrm>
            <a:off x="173867" y="1687938"/>
            <a:ext cx="1389804" cy="617092"/>
          </a:xfrm>
          <a:prstGeom prst="rect">
            <a:avLst/>
          </a:prstGeom>
          <a:noFill/>
          <a:ln/>
        </p:spPr>
        <p:txBody>
          <a:bodyPr wrap="none" lIns="0" tIns="0" rIns="0" bIns="0" rtlCol="0" anchor="ctr">
            <a:spAutoFit/>
          </a:bodyPr>
          <a:lstStyle/>
          <a:p>
            <a:pPr algn="ctr"/>
            <a:r>
              <a:rPr lang="en-US" sz="1600" b="1" dirty="0">
                <a:solidFill>
                  <a:srgbClr val="64748B"/>
                </a:solidFill>
                <a:ea typeface="Inter" pitchFamily="34" charset="-122"/>
                <a:cs typeface="Inter" pitchFamily="34" charset="-120"/>
              </a:rPr>
              <a:t>Standardisation </a:t>
            </a:r>
          </a:p>
          <a:p>
            <a:pPr algn="ctr"/>
            <a:r>
              <a:rPr lang="en-US" sz="1600" b="1" dirty="0">
                <a:solidFill>
                  <a:srgbClr val="64748B"/>
                </a:solidFill>
                <a:ea typeface="Inter" pitchFamily="34" charset="-122"/>
                <a:cs typeface="Inter" pitchFamily="34" charset="-120"/>
              </a:rPr>
              <a:t>des données</a:t>
            </a:r>
            <a:endParaRPr lang="en-US" sz="1600" b="1" dirty="0"/>
          </a:p>
          <a:p>
            <a:pPr marL="0" indent="0" algn="ctr">
              <a:buNone/>
            </a:pPr>
            <a:endParaRPr lang="en-US" sz="810" dirty="0"/>
          </a:p>
        </p:txBody>
      </p:sp>
      <p:sp>
        <p:nvSpPr>
          <p:cNvPr id="37" name="Text 31"/>
          <p:cNvSpPr/>
          <p:nvPr/>
        </p:nvSpPr>
        <p:spPr>
          <a:xfrm>
            <a:off x="1195820" y="4587838"/>
            <a:ext cx="65" cy="124650"/>
          </a:xfrm>
          <a:prstGeom prst="rect">
            <a:avLst/>
          </a:prstGeom>
          <a:noFill/>
          <a:ln/>
        </p:spPr>
        <p:txBody>
          <a:bodyPr wrap="none" lIns="0" tIns="0" rIns="0" bIns="0" rtlCol="0" anchor="ctr">
            <a:spAutoFit/>
          </a:bodyPr>
          <a:lstStyle/>
          <a:p>
            <a:pPr marL="0" indent="0" algn="ctr">
              <a:buNone/>
            </a:pPr>
            <a:endParaRPr lang="en-US" sz="810" dirty="0"/>
          </a:p>
        </p:txBody>
      </p:sp>
      <p:sp>
        <p:nvSpPr>
          <p:cNvPr id="39" name="Shape 33"/>
          <p:cNvSpPr/>
          <p:nvPr/>
        </p:nvSpPr>
        <p:spPr>
          <a:xfrm>
            <a:off x="2600114" y="890122"/>
            <a:ext cx="544571" cy="666076"/>
          </a:xfrm>
          <a:prstGeom prst="ellipse">
            <a:avLst/>
          </a:prstGeom>
          <a:solidFill>
            <a:srgbClr val="3B82F6"/>
          </a:solidFill>
          <a:ln>
            <a:solidFill>
              <a:schemeClr val="tx1"/>
            </a:solidFill>
          </a:ln>
        </p:spPr>
        <p:txBody>
          <a:bodyPr/>
          <a:lstStyle/>
          <a:p>
            <a:endParaRPr lang="fr-FR" dirty="0"/>
          </a:p>
        </p:txBody>
      </p:sp>
      <p:sp>
        <p:nvSpPr>
          <p:cNvPr id="40" name="Text 34"/>
          <p:cNvSpPr/>
          <p:nvPr/>
        </p:nvSpPr>
        <p:spPr>
          <a:xfrm>
            <a:off x="2792727" y="988216"/>
            <a:ext cx="182742" cy="430887"/>
          </a:xfrm>
          <a:prstGeom prst="rect">
            <a:avLst/>
          </a:prstGeom>
          <a:noFill/>
          <a:ln/>
        </p:spPr>
        <p:txBody>
          <a:bodyPr wrap="none" lIns="0" tIns="0" rIns="0" bIns="0" rtlCol="0" anchor="ctr">
            <a:spAutoFit/>
          </a:bodyPr>
          <a:lstStyle/>
          <a:p>
            <a:pPr marL="0" indent="0">
              <a:buNone/>
            </a:pPr>
            <a:r>
              <a:rPr lang="en-US" sz="2800" b="1" dirty="0">
                <a:solidFill>
                  <a:srgbClr val="FFFFFF"/>
                </a:solidFill>
                <a:ea typeface="Inter" pitchFamily="34" charset="-122"/>
                <a:cs typeface="Inter" pitchFamily="34" charset="-120"/>
              </a:rPr>
              <a:t>2</a:t>
            </a:r>
            <a:endParaRPr lang="en-US" sz="2800" dirty="0"/>
          </a:p>
        </p:txBody>
      </p:sp>
      <p:sp>
        <p:nvSpPr>
          <p:cNvPr id="41" name="Text 35"/>
          <p:cNvSpPr/>
          <p:nvPr/>
        </p:nvSpPr>
        <p:spPr>
          <a:xfrm>
            <a:off x="2246468" y="1727688"/>
            <a:ext cx="1312925" cy="617092"/>
          </a:xfrm>
          <a:prstGeom prst="rect">
            <a:avLst/>
          </a:prstGeom>
          <a:noFill/>
          <a:ln/>
        </p:spPr>
        <p:txBody>
          <a:bodyPr wrap="none" lIns="0" tIns="0" rIns="0" bIns="0" rtlCol="0" anchor="ctr">
            <a:spAutoFit/>
          </a:bodyPr>
          <a:lstStyle/>
          <a:p>
            <a:pPr marL="0" indent="0" algn="ctr">
              <a:buNone/>
            </a:pPr>
            <a:r>
              <a:rPr lang="en-US" sz="1600" b="1" dirty="0">
                <a:solidFill>
                  <a:srgbClr val="64748B"/>
                </a:solidFill>
                <a:ea typeface="Inter" pitchFamily="34" charset="-122"/>
                <a:cs typeface="Inter" pitchFamily="34" charset="-120"/>
              </a:rPr>
              <a:t>Application des</a:t>
            </a:r>
          </a:p>
          <a:p>
            <a:pPr algn="ctr"/>
            <a:r>
              <a:rPr lang="en-US" sz="1600" b="1" dirty="0">
                <a:solidFill>
                  <a:srgbClr val="64748B"/>
                </a:solidFill>
                <a:ea typeface="Inter" pitchFamily="34" charset="-122"/>
                <a:cs typeface="Inter" pitchFamily="34" charset="-120"/>
              </a:rPr>
              <a:t>3 algorithmes</a:t>
            </a:r>
            <a:endParaRPr lang="en-US" sz="1600" b="1" dirty="0"/>
          </a:p>
          <a:p>
            <a:pPr marL="0" indent="0" algn="ctr">
              <a:buNone/>
            </a:pPr>
            <a:endParaRPr lang="en-US" sz="810" dirty="0"/>
          </a:p>
        </p:txBody>
      </p:sp>
      <p:sp>
        <p:nvSpPr>
          <p:cNvPr id="44" name="Shape 38"/>
          <p:cNvSpPr/>
          <p:nvPr/>
        </p:nvSpPr>
        <p:spPr>
          <a:xfrm>
            <a:off x="4486873" y="1010365"/>
            <a:ext cx="627315" cy="596303"/>
          </a:xfrm>
          <a:prstGeom prst="ellipse">
            <a:avLst/>
          </a:prstGeom>
          <a:solidFill>
            <a:srgbClr val="3B82F6"/>
          </a:solidFill>
          <a:ln>
            <a:solidFill>
              <a:schemeClr val="tx1"/>
            </a:solidFill>
          </a:ln>
        </p:spPr>
        <p:txBody>
          <a:bodyPr/>
          <a:lstStyle/>
          <a:p>
            <a:endParaRPr lang="fr-FR" dirty="0"/>
          </a:p>
        </p:txBody>
      </p:sp>
      <p:sp>
        <p:nvSpPr>
          <p:cNvPr id="45" name="Text 39"/>
          <p:cNvSpPr/>
          <p:nvPr/>
        </p:nvSpPr>
        <p:spPr>
          <a:xfrm>
            <a:off x="4719396" y="1105281"/>
            <a:ext cx="428626" cy="430887"/>
          </a:xfrm>
          <a:prstGeom prst="rect">
            <a:avLst/>
          </a:prstGeom>
          <a:noFill/>
          <a:ln/>
        </p:spPr>
        <p:txBody>
          <a:bodyPr wrap="square" lIns="0" tIns="0" rIns="0" bIns="0" rtlCol="0" anchor="ctr">
            <a:spAutoFit/>
          </a:bodyPr>
          <a:lstStyle/>
          <a:p>
            <a:pPr marL="0" indent="0">
              <a:buNone/>
            </a:pPr>
            <a:r>
              <a:rPr lang="en-US" sz="2800" b="1" dirty="0">
                <a:solidFill>
                  <a:srgbClr val="FFFFFF"/>
                </a:solidFill>
                <a:ea typeface="Inter" pitchFamily="34" charset="-122"/>
                <a:cs typeface="Inter" pitchFamily="34" charset="-120"/>
              </a:rPr>
              <a:t>3</a:t>
            </a:r>
            <a:endParaRPr lang="en-US" sz="2800" dirty="0"/>
          </a:p>
        </p:txBody>
      </p:sp>
      <p:sp>
        <p:nvSpPr>
          <p:cNvPr id="46" name="Text 40"/>
          <p:cNvSpPr/>
          <p:nvPr/>
        </p:nvSpPr>
        <p:spPr>
          <a:xfrm>
            <a:off x="4158046" y="1752351"/>
            <a:ext cx="1232069" cy="492443"/>
          </a:xfrm>
          <a:prstGeom prst="rect">
            <a:avLst/>
          </a:prstGeom>
          <a:noFill/>
          <a:ln/>
        </p:spPr>
        <p:txBody>
          <a:bodyPr wrap="none" lIns="0" tIns="0" rIns="0" bIns="0" rtlCol="0" anchor="ctr">
            <a:spAutoFit/>
          </a:bodyPr>
          <a:lstStyle/>
          <a:p>
            <a:pPr algn="ctr"/>
            <a:r>
              <a:rPr lang="en-US" sz="1600" b="1" dirty="0">
                <a:solidFill>
                  <a:srgbClr val="64748B"/>
                </a:solidFill>
                <a:ea typeface="Inter" pitchFamily="34" charset="-122"/>
                <a:cs typeface="Inter" pitchFamily="34" charset="-120"/>
              </a:rPr>
              <a:t>Évaluation des</a:t>
            </a:r>
          </a:p>
          <a:p>
            <a:pPr algn="ctr"/>
            <a:r>
              <a:rPr lang="en-US" sz="1600" b="1" dirty="0">
                <a:solidFill>
                  <a:srgbClr val="64748B"/>
                </a:solidFill>
                <a:ea typeface="Inter" pitchFamily="34" charset="-122"/>
                <a:cs typeface="Inter" pitchFamily="34" charset="-120"/>
              </a:rPr>
              <a:t> performances</a:t>
            </a:r>
            <a:endParaRPr lang="en-US" sz="1600" b="1" dirty="0"/>
          </a:p>
        </p:txBody>
      </p:sp>
      <p:sp>
        <p:nvSpPr>
          <p:cNvPr id="47" name="Text 41"/>
          <p:cNvSpPr/>
          <p:nvPr/>
        </p:nvSpPr>
        <p:spPr>
          <a:xfrm>
            <a:off x="4607686" y="4587838"/>
            <a:ext cx="65" cy="124650"/>
          </a:xfrm>
          <a:prstGeom prst="rect">
            <a:avLst/>
          </a:prstGeom>
          <a:noFill/>
          <a:ln/>
        </p:spPr>
        <p:txBody>
          <a:bodyPr wrap="none" lIns="0" tIns="0" rIns="0" bIns="0" rtlCol="0" anchor="ctr">
            <a:spAutoFit/>
          </a:bodyPr>
          <a:lstStyle/>
          <a:p>
            <a:pPr marL="0" indent="0" algn="ctr">
              <a:buNone/>
            </a:pPr>
            <a:endParaRPr lang="en-US" sz="810" dirty="0"/>
          </a:p>
        </p:txBody>
      </p:sp>
      <p:sp>
        <p:nvSpPr>
          <p:cNvPr id="49" name="Shape 43"/>
          <p:cNvSpPr/>
          <p:nvPr/>
        </p:nvSpPr>
        <p:spPr>
          <a:xfrm>
            <a:off x="6408571" y="909161"/>
            <a:ext cx="482126" cy="647035"/>
          </a:xfrm>
          <a:prstGeom prst="ellipse">
            <a:avLst/>
          </a:prstGeom>
          <a:solidFill>
            <a:srgbClr val="3B82F6"/>
          </a:solidFill>
          <a:ln>
            <a:solidFill>
              <a:schemeClr val="tx1"/>
            </a:solidFill>
          </a:ln>
        </p:spPr>
        <p:txBody>
          <a:bodyPr/>
          <a:lstStyle/>
          <a:p>
            <a:endParaRPr lang="fr-FR" dirty="0"/>
          </a:p>
        </p:txBody>
      </p:sp>
      <p:sp>
        <p:nvSpPr>
          <p:cNvPr id="50" name="Text 44"/>
          <p:cNvSpPr/>
          <p:nvPr/>
        </p:nvSpPr>
        <p:spPr>
          <a:xfrm>
            <a:off x="6547881" y="1035420"/>
            <a:ext cx="231492" cy="430887"/>
          </a:xfrm>
          <a:prstGeom prst="rect">
            <a:avLst/>
          </a:prstGeom>
          <a:noFill/>
          <a:ln/>
        </p:spPr>
        <p:txBody>
          <a:bodyPr wrap="square" lIns="0" tIns="0" rIns="0" bIns="0" rtlCol="0" anchor="ctr">
            <a:spAutoFit/>
          </a:bodyPr>
          <a:lstStyle/>
          <a:p>
            <a:pPr marL="0" indent="0">
              <a:buNone/>
            </a:pPr>
            <a:r>
              <a:rPr lang="en-US" sz="2800" b="1" dirty="0">
                <a:solidFill>
                  <a:srgbClr val="FFFFFF"/>
                </a:solidFill>
                <a:ea typeface="Inter" pitchFamily="34" charset="-122"/>
                <a:cs typeface="Inter" pitchFamily="34" charset="-120"/>
              </a:rPr>
              <a:t>4</a:t>
            </a:r>
            <a:endParaRPr lang="en-US" sz="2800" dirty="0"/>
          </a:p>
        </p:txBody>
      </p:sp>
      <p:sp>
        <p:nvSpPr>
          <p:cNvPr id="51" name="Text 45"/>
          <p:cNvSpPr/>
          <p:nvPr/>
        </p:nvSpPr>
        <p:spPr>
          <a:xfrm>
            <a:off x="5863009" y="1749645"/>
            <a:ext cx="1394613" cy="617092"/>
          </a:xfrm>
          <a:prstGeom prst="rect">
            <a:avLst/>
          </a:prstGeom>
          <a:noFill/>
          <a:ln/>
        </p:spPr>
        <p:txBody>
          <a:bodyPr wrap="none" lIns="0" tIns="0" rIns="0" bIns="0" rtlCol="0" anchor="ctr">
            <a:spAutoFit/>
          </a:bodyPr>
          <a:lstStyle/>
          <a:p>
            <a:pPr algn="ctr"/>
            <a:r>
              <a:rPr lang="en-US" sz="1600" b="1" dirty="0">
                <a:solidFill>
                  <a:srgbClr val="64748B"/>
                </a:solidFill>
                <a:ea typeface="Inter" pitchFamily="34" charset="-122"/>
                <a:cs typeface="Inter" pitchFamily="34" charset="-120"/>
              </a:rPr>
              <a:t>Sélection du </a:t>
            </a:r>
          </a:p>
          <a:p>
            <a:pPr algn="ctr"/>
            <a:r>
              <a:rPr lang="en-US" sz="1600" b="1" dirty="0">
                <a:solidFill>
                  <a:srgbClr val="64748B"/>
                </a:solidFill>
                <a:ea typeface="Inter" pitchFamily="34" charset="-122"/>
                <a:cs typeface="Inter" pitchFamily="34" charset="-120"/>
              </a:rPr>
              <a:t>meilleur modèle</a:t>
            </a:r>
            <a:endParaRPr lang="en-US" sz="1600" b="1" dirty="0"/>
          </a:p>
          <a:p>
            <a:pPr marL="0" indent="0" algn="ctr">
              <a:buNone/>
            </a:pPr>
            <a:endParaRPr lang="en-US" sz="810" dirty="0"/>
          </a:p>
        </p:txBody>
      </p:sp>
      <p:sp>
        <p:nvSpPr>
          <p:cNvPr id="54" name="Shape 48"/>
          <p:cNvSpPr/>
          <p:nvPr/>
        </p:nvSpPr>
        <p:spPr>
          <a:xfrm>
            <a:off x="7936418" y="890122"/>
            <a:ext cx="590249" cy="651123"/>
          </a:xfrm>
          <a:prstGeom prst="ellipse">
            <a:avLst/>
          </a:prstGeom>
          <a:solidFill>
            <a:srgbClr val="3B82F6"/>
          </a:solidFill>
          <a:ln>
            <a:solidFill>
              <a:schemeClr val="tx1"/>
            </a:solidFill>
          </a:ln>
        </p:spPr>
      </p:sp>
      <p:sp>
        <p:nvSpPr>
          <p:cNvPr id="55" name="Text 49"/>
          <p:cNvSpPr/>
          <p:nvPr/>
        </p:nvSpPr>
        <p:spPr>
          <a:xfrm>
            <a:off x="8169710" y="1010365"/>
            <a:ext cx="205587" cy="430887"/>
          </a:xfrm>
          <a:prstGeom prst="rect">
            <a:avLst/>
          </a:prstGeom>
          <a:noFill/>
          <a:ln/>
        </p:spPr>
        <p:txBody>
          <a:bodyPr wrap="square" lIns="0" tIns="0" rIns="0" bIns="0" rtlCol="0" anchor="ctr">
            <a:spAutoFit/>
          </a:bodyPr>
          <a:lstStyle/>
          <a:p>
            <a:pPr marL="0" indent="0">
              <a:buNone/>
            </a:pPr>
            <a:r>
              <a:rPr lang="en-US" sz="2800" b="1" dirty="0">
                <a:solidFill>
                  <a:srgbClr val="FFFFFF"/>
                </a:solidFill>
                <a:ea typeface="Inter" pitchFamily="34" charset="-122"/>
                <a:cs typeface="Inter" pitchFamily="34" charset="-120"/>
              </a:rPr>
              <a:t>5</a:t>
            </a:r>
            <a:endParaRPr lang="en-US" sz="2800" dirty="0"/>
          </a:p>
        </p:txBody>
      </p:sp>
      <p:sp>
        <p:nvSpPr>
          <p:cNvPr id="56" name="Text 50"/>
          <p:cNvSpPr/>
          <p:nvPr/>
        </p:nvSpPr>
        <p:spPr>
          <a:xfrm>
            <a:off x="7379837" y="1702029"/>
            <a:ext cx="1514132" cy="617092"/>
          </a:xfrm>
          <a:prstGeom prst="rect">
            <a:avLst/>
          </a:prstGeom>
          <a:noFill/>
          <a:ln/>
        </p:spPr>
        <p:txBody>
          <a:bodyPr wrap="none" lIns="0" tIns="0" rIns="0" bIns="0" rtlCol="0" anchor="ctr">
            <a:spAutoFit/>
          </a:bodyPr>
          <a:lstStyle/>
          <a:p>
            <a:pPr algn="ctr"/>
            <a:r>
              <a:rPr lang="en-US" sz="1600" b="1" dirty="0">
                <a:solidFill>
                  <a:srgbClr val="64748B"/>
                </a:solidFill>
                <a:ea typeface="Inter" pitchFamily="34" charset="-122"/>
                <a:cs typeface="Inter" pitchFamily="34" charset="-120"/>
              </a:rPr>
              <a:t>Optimisation des</a:t>
            </a:r>
          </a:p>
          <a:p>
            <a:pPr algn="ctr"/>
            <a:r>
              <a:rPr lang="en-US" sz="1600" b="1" dirty="0">
                <a:solidFill>
                  <a:srgbClr val="64748B"/>
                </a:solidFill>
                <a:ea typeface="Inter" pitchFamily="34" charset="-122"/>
                <a:cs typeface="Inter" pitchFamily="34" charset="-120"/>
              </a:rPr>
              <a:t> hyperparamètres</a:t>
            </a:r>
            <a:endParaRPr lang="en-US" sz="1600" b="1" dirty="0"/>
          </a:p>
          <a:p>
            <a:pPr marL="0" indent="0" algn="ctr">
              <a:buNone/>
            </a:pPr>
            <a:endParaRPr lang="en-US" sz="810" dirty="0"/>
          </a:p>
        </p:txBody>
      </p:sp>
      <p:pic>
        <p:nvPicPr>
          <p:cNvPr id="60" name="Image 59">
            <a:extLst>
              <a:ext uri="{FF2B5EF4-FFF2-40B4-BE49-F238E27FC236}">
                <a16:creationId xmlns:a16="http://schemas.microsoft.com/office/drawing/2014/main" id="{8DD43364-921D-C9E0-5C2F-8A82E09EE9A6}"/>
              </a:ext>
            </a:extLst>
          </p:cNvPr>
          <p:cNvPicPr>
            <a:picLocks noChangeAspect="1"/>
          </p:cNvPicPr>
          <p:nvPr/>
        </p:nvPicPr>
        <p:blipFill>
          <a:blip r:embed="rId6"/>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cxnSp>
        <p:nvCxnSpPr>
          <p:cNvPr id="42" name="Connecteur droit avec flèche 41">
            <a:extLst>
              <a:ext uri="{FF2B5EF4-FFF2-40B4-BE49-F238E27FC236}">
                <a16:creationId xmlns:a16="http://schemas.microsoft.com/office/drawing/2014/main" id="{5D88FD99-701A-607C-D0D3-F06042B3A2B2}"/>
              </a:ext>
            </a:extLst>
          </p:cNvPr>
          <p:cNvCxnSpPr>
            <a:cxnSpLocks/>
          </p:cNvCxnSpPr>
          <p:nvPr/>
        </p:nvCxnSpPr>
        <p:spPr>
          <a:xfrm>
            <a:off x="1619245" y="1271548"/>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2B98AFB-FA25-991F-3E15-4FE09C81661F}"/>
              </a:ext>
            </a:extLst>
          </p:cNvPr>
          <p:cNvCxnSpPr>
            <a:cxnSpLocks/>
          </p:cNvCxnSpPr>
          <p:nvPr/>
        </p:nvCxnSpPr>
        <p:spPr>
          <a:xfrm>
            <a:off x="7182492" y="1271548"/>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CFDFB36F-0F75-077A-35AB-487D2F78C735}"/>
              </a:ext>
            </a:extLst>
          </p:cNvPr>
          <p:cNvCxnSpPr>
            <a:cxnSpLocks/>
          </p:cNvCxnSpPr>
          <p:nvPr/>
        </p:nvCxnSpPr>
        <p:spPr>
          <a:xfrm>
            <a:off x="5685283" y="1271548"/>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791AE773-7F47-5913-96D8-F3331CD51808}"/>
              </a:ext>
            </a:extLst>
          </p:cNvPr>
          <p:cNvCxnSpPr>
            <a:cxnSpLocks/>
          </p:cNvCxnSpPr>
          <p:nvPr/>
        </p:nvCxnSpPr>
        <p:spPr>
          <a:xfrm>
            <a:off x="3692904" y="1271548"/>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DA76433-61EE-2F3F-C711-6319BE0EF21F}"/>
              </a:ext>
            </a:extLst>
          </p:cNvPr>
          <p:cNvSpPr/>
          <p:nvPr/>
        </p:nvSpPr>
        <p:spPr>
          <a:xfrm>
            <a:off x="3312543" y="2852756"/>
            <a:ext cx="2777576"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EE5A07D-D1A0-D48B-C174-D65771326364}"/>
              </a:ext>
            </a:extLst>
          </p:cNvPr>
          <p:cNvSpPr/>
          <p:nvPr/>
        </p:nvSpPr>
        <p:spPr>
          <a:xfrm>
            <a:off x="3464943" y="3005156"/>
            <a:ext cx="2777576"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02DD0C04-298E-0287-61DA-F303100A7708}"/>
              </a:ext>
            </a:extLst>
          </p:cNvPr>
          <p:cNvSpPr/>
          <p:nvPr/>
        </p:nvSpPr>
        <p:spPr>
          <a:xfrm>
            <a:off x="3799992" y="3196808"/>
            <a:ext cx="2777576"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5C728-E258-C2AC-9A93-AA217C6EABB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BC9FBE0-9ED9-FCB1-AB77-6713279A0EC9}"/>
              </a:ext>
            </a:extLst>
          </p:cNvPr>
          <p:cNvPicPr>
            <a:picLocks noChangeAspect="1"/>
          </p:cNvPicPr>
          <p:nvPr/>
        </p:nvPicPr>
        <p:blipFill>
          <a:blip r:embed="rId3"/>
          <a:stretch>
            <a:fillRect/>
          </a:stretch>
        </p:blipFill>
        <p:spPr>
          <a:xfrm>
            <a:off x="-11860" y="-27220"/>
            <a:ext cx="9144000" cy="5137834"/>
          </a:xfrm>
          <a:prstGeom prst="rect">
            <a:avLst/>
          </a:prstGeom>
        </p:spPr>
      </p:pic>
      <p:sp>
        <p:nvSpPr>
          <p:cNvPr id="3" name="Text 0">
            <a:extLst>
              <a:ext uri="{FF2B5EF4-FFF2-40B4-BE49-F238E27FC236}">
                <a16:creationId xmlns:a16="http://schemas.microsoft.com/office/drawing/2014/main" id="{73CE12AD-E94B-888A-3441-647325A7EF57}"/>
              </a:ext>
            </a:extLst>
          </p:cNvPr>
          <p:cNvSpPr/>
          <p:nvPr/>
        </p:nvSpPr>
        <p:spPr>
          <a:xfrm>
            <a:off x="1999011" y="32886"/>
            <a:ext cx="5934075" cy="738664"/>
          </a:xfrm>
          <a:prstGeom prst="rect">
            <a:avLst/>
          </a:prstGeom>
          <a:noFill/>
          <a:ln/>
        </p:spPr>
        <p:txBody>
          <a:bodyPr wrap="square" lIns="0" tIns="0" rIns="0" bIns="0" rtlCol="0" anchor="ctr">
            <a:spAutoFit/>
          </a:bodyPr>
          <a:lstStyle/>
          <a:p>
            <a:r>
              <a:rPr lang="en-US" sz="2400" b="1" dirty="0">
                <a:solidFill>
                  <a:srgbClr val="1E40AF"/>
                </a:solidFill>
                <a:ea typeface="Inter" pitchFamily="34" charset="-122"/>
                <a:cs typeface="Inter" pitchFamily="34" charset="-120"/>
              </a:rPr>
              <a:t>Modélisation: </a:t>
            </a:r>
            <a:r>
              <a:rPr lang="en-US" sz="2400" b="1" dirty="0">
                <a:solidFill>
                  <a:srgbClr val="64748B"/>
                </a:solidFill>
                <a:ea typeface="Inter" pitchFamily="34" charset="-122"/>
                <a:cs typeface="Inter" pitchFamily="34" charset="-120"/>
              </a:rPr>
              <a:t>Application des </a:t>
            </a:r>
            <a:r>
              <a:rPr lang="fr-FR" sz="2400" b="1" dirty="0">
                <a:solidFill>
                  <a:srgbClr val="64748B"/>
                </a:solidFill>
                <a:ea typeface="Inter" pitchFamily="34" charset="-122"/>
                <a:cs typeface="Inter" pitchFamily="34" charset="-120"/>
              </a:rPr>
              <a:t>3 </a:t>
            </a:r>
            <a:r>
              <a:rPr lang="en-US" sz="2400" b="1" dirty="0">
                <a:solidFill>
                  <a:srgbClr val="64748B"/>
                </a:solidFill>
                <a:ea typeface="Inter" pitchFamily="34" charset="-122"/>
                <a:cs typeface="Inter" pitchFamily="34" charset="-120"/>
              </a:rPr>
              <a:t>algorithmes</a:t>
            </a:r>
            <a:endParaRPr lang="en-US" sz="2400" b="1" dirty="0"/>
          </a:p>
          <a:p>
            <a:pPr marL="0" indent="0" algn="ctr">
              <a:buNone/>
            </a:pPr>
            <a:endParaRPr lang="en-US" sz="2400" dirty="0"/>
          </a:p>
        </p:txBody>
      </p:sp>
      <p:sp>
        <p:nvSpPr>
          <p:cNvPr id="5" name="Shape 2">
            <a:extLst>
              <a:ext uri="{FF2B5EF4-FFF2-40B4-BE49-F238E27FC236}">
                <a16:creationId xmlns:a16="http://schemas.microsoft.com/office/drawing/2014/main" id="{AB6710BD-D0C3-C3F3-C251-5624EFD48236}"/>
              </a:ext>
            </a:extLst>
          </p:cNvPr>
          <p:cNvSpPr/>
          <p:nvPr/>
        </p:nvSpPr>
        <p:spPr>
          <a:xfrm>
            <a:off x="333731" y="1011107"/>
            <a:ext cx="3474960" cy="596248"/>
          </a:xfrm>
          <a:prstGeom prst="rect">
            <a:avLst/>
          </a:prstGeom>
          <a:solidFill>
            <a:srgbClr val="FFFFFF"/>
          </a:solidFill>
          <a:ln>
            <a:solidFill>
              <a:schemeClr val="tx1"/>
            </a:solidFill>
          </a:ln>
        </p:spPr>
        <p:txBody>
          <a:bodyPr/>
          <a:lstStyle/>
          <a:p>
            <a:endParaRPr lang="fr-FR" dirty="0"/>
          </a:p>
        </p:txBody>
      </p:sp>
      <p:sp>
        <p:nvSpPr>
          <p:cNvPr id="6" name="Shape 3">
            <a:extLst>
              <a:ext uri="{FF2B5EF4-FFF2-40B4-BE49-F238E27FC236}">
                <a16:creationId xmlns:a16="http://schemas.microsoft.com/office/drawing/2014/main" id="{C329AA48-8FA2-3E46-C2BE-1ABA62CFD79C}"/>
              </a:ext>
            </a:extLst>
          </p:cNvPr>
          <p:cNvSpPr/>
          <p:nvPr/>
        </p:nvSpPr>
        <p:spPr>
          <a:xfrm>
            <a:off x="1214870" y="348810"/>
            <a:ext cx="750500" cy="660481"/>
          </a:xfrm>
          <a:prstGeom prst="ellipse">
            <a:avLst/>
          </a:prstGeom>
          <a:solidFill>
            <a:srgbClr val="A855F7"/>
          </a:solidFill>
          <a:ln>
            <a:solidFill>
              <a:schemeClr val="tx1"/>
            </a:solidFill>
          </a:ln>
        </p:spPr>
        <p:txBody>
          <a:bodyPr/>
          <a:lstStyle/>
          <a:p>
            <a:endParaRPr lang="fr-FR" dirty="0"/>
          </a:p>
        </p:txBody>
      </p:sp>
      <p:pic>
        <p:nvPicPr>
          <p:cNvPr id="7" name="Image 1" descr="preencoded.png">
            <a:extLst>
              <a:ext uri="{FF2B5EF4-FFF2-40B4-BE49-F238E27FC236}">
                <a16:creationId xmlns:a16="http://schemas.microsoft.com/office/drawing/2014/main" id="{FDDE2DA9-C39C-E0AE-033D-0E5EDC7CAD87}"/>
              </a:ext>
            </a:extLst>
          </p:cNvPr>
          <p:cNvPicPr>
            <a:picLocks noChangeAspect="1"/>
          </p:cNvPicPr>
          <p:nvPr/>
        </p:nvPicPr>
        <p:blipFill>
          <a:blip r:embed="rId4"/>
          <a:stretch>
            <a:fillRect/>
          </a:stretch>
        </p:blipFill>
        <p:spPr>
          <a:xfrm>
            <a:off x="1405733" y="390955"/>
            <a:ext cx="357987" cy="446048"/>
          </a:xfrm>
          <a:prstGeom prst="rect">
            <a:avLst/>
          </a:prstGeom>
        </p:spPr>
      </p:pic>
      <p:sp>
        <p:nvSpPr>
          <p:cNvPr id="8" name="Text 4">
            <a:extLst>
              <a:ext uri="{FF2B5EF4-FFF2-40B4-BE49-F238E27FC236}">
                <a16:creationId xmlns:a16="http://schemas.microsoft.com/office/drawing/2014/main" id="{42DBEEF4-DC93-B614-BD18-C1B755DB4FDF}"/>
              </a:ext>
            </a:extLst>
          </p:cNvPr>
          <p:cNvSpPr/>
          <p:nvPr/>
        </p:nvSpPr>
        <p:spPr>
          <a:xfrm>
            <a:off x="1904833" y="544844"/>
            <a:ext cx="4119097" cy="553998"/>
          </a:xfrm>
          <a:prstGeom prst="rect">
            <a:avLst/>
          </a:prstGeom>
          <a:noFill/>
          <a:ln/>
        </p:spPr>
        <p:txBody>
          <a:bodyPr wrap="square" lIns="0" tIns="0" rIns="0" bIns="0" rtlCol="0" anchor="ctr">
            <a:spAutoFit/>
          </a:bodyPr>
          <a:lstStyle/>
          <a:p>
            <a:pPr algn="ctr"/>
            <a:r>
              <a:rPr lang="en-US" b="1" dirty="0">
                <a:solidFill>
                  <a:srgbClr val="1E293B"/>
                </a:solidFill>
                <a:ea typeface="Inter" pitchFamily="34" charset="-122"/>
                <a:cs typeface="Inter" pitchFamily="34" charset="-120"/>
              </a:rPr>
              <a:t>Clustering Hiérarchique </a:t>
            </a:r>
            <a:r>
              <a:rPr lang="fr-FR" b="1" dirty="0"/>
              <a:t>(Agglomératif)</a:t>
            </a:r>
          </a:p>
          <a:p>
            <a:pPr marL="0" indent="0" algn="ctr">
              <a:buNone/>
            </a:pPr>
            <a:endParaRPr lang="en-US" dirty="0"/>
          </a:p>
        </p:txBody>
      </p:sp>
      <p:sp>
        <p:nvSpPr>
          <p:cNvPr id="9" name="Text 5">
            <a:extLst>
              <a:ext uri="{FF2B5EF4-FFF2-40B4-BE49-F238E27FC236}">
                <a16:creationId xmlns:a16="http://schemas.microsoft.com/office/drawing/2014/main" id="{42D3D84C-026D-4D33-BE09-397F7C88A9C7}"/>
              </a:ext>
            </a:extLst>
          </p:cNvPr>
          <p:cNvSpPr/>
          <p:nvPr/>
        </p:nvSpPr>
        <p:spPr>
          <a:xfrm>
            <a:off x="433791" y="1136552"/>
            <a:ext cx="3374900" cy="369332"/>
          </a:xfrm>
          <a:prstGeom prst="rect">
            <a:avLst/>
          </a:prstGeom>
          <a:noFill/>
          <a:ln/>
        </p:spPr>
        <p:txBody>
          <a:bodyPr wrap="square" lIns="0" tIns="0" rIns="0" bIns="0" rtlCol="0" anchor="ctr">
            <a:spAutoFit/>
          </a:bodyPr>
          <a:lstStyle/>
          <a:p>
            <a:pPr marL="0" indent="0" algn="ctr">
              <a:buNone/>
            </a:pPr>
            <a:r>
              <a:rPr lang="en-US" sz="1200" dirty="0">
                <a:solidFill>
                  <a:srgbClr val="64748B"/>
                </a:solidFill>
                <a:ea typeface="Inter" pitchFamily="34" charset="-122"/>
                <a:cs typeface="Inter" pitchFamily="34" charset="-120"/>
              </a:rPr>
              <a:t>Construit un dendrogramme pour identifier la structure hiérarchique des données</a:t>
            </a:r>
            <a:endParaRPr lang="en-US" sz="1200" dirty="0"/>
          </a:p>
        </p:txBody>
      </p:sp>
      <p:sp>
        <p:nvSpPr>
          <p:cNvPr id="37" name="Text 31">
            <a:extLst>
              <a:ext uri="{FF2B5EF4-FFF2-40B4-BE49-F238E27FC236}">
                <a16:creationId xmlns:a16="http://schemas.microsoft.com/office/drawing/2014/main" id="{EA5A3AAE-787E-4F74-CA15-E83FAE1E9FF6}"/>
              </a:ext>
            </a:extLst>
          </p:cNvPr>
          <p:cNvSpPr/>
          <p:nvPr/>
        </p:nvSpPr>
        <p:spPr>
          <a:xfrm>
            <a:off x="1195820" y="4587838"/>
            <a:ext cx="65" cy="124650"/>
          </a:xfrm>
          <a:prstGeom prst="rect">
            <a:avLst/>
          </a:prstGeom>
          <a:noFill/>
          <a:ln/>
        </p:spPr>
        <p:txBody>
          <a:bodyPr wrap="none" lIns="0" tIns="0" rIns="0" bIns="0" rtlCol="0" anchor="ctr">
            <a:spAutoFit/>
          </a:bodyPr>
          <a:lstStyle/>
          <a:p>
            <a:pPr marL="0" indent="0" algn="ctr">
              <a:buNone/>
            </a:pPr>
            <a:endParaRPr lang="en-US" sz="810" dirty="0"/>
          </a:p>
        </p:txBody>
      </p:sp>
      <p:sp>
        <p:nvSpPr>
          <p:cNvPr id="47" name="Text 41">
            <a:extLst>
              <a:ext uri="{FF2B5EF4-FFF2-40B4-BE49-F238E27FC236}">
                <a16:creationId xmlns:a16="http://schemas.microsoft.com/office/drawing/2014/main" id="{9EE03456-E635-9551-8FE5-2E52DCE8E6DA}"/>
              </a:ext>
            </a:extLst>
          </p:cNvPr>
          <p:cNvSpPr/>
          <p:nvPr/>
        </p:nvSpPr>
        <p:spPr>
          <a:xfrm>
            <a:off x="4607686" y="4587838"/>
            <a:ext cx="65" cy="124650"/>
          </a:xfrm>
          <a:prstGeom prst="rect">
            <a:avLst/>
          </a:prstGeom>
          <a:noFill/>
          <a:ln/>
        </p:spPr>
        <p:txBody>
          <a:bodyPr wrap="none" lIns="0" tIns="0" rIns="0" bIns="0" rtlCol="0" anchor="ctr">
            <a:spAutoFit/>
          </a:bodyPr>
          <a:lstStyle/>
          <a:p>
            <a:pPr marL="0" indent="0" algn="ctr">
              <a:buNone/>
            </a:pPr>
            <a:endParaRPr lang="en-US" sz="810" dirty="0"/>
          </a:p>
        </p:txBody>
      </p:sp>
      <p:pic>
        <p:nvPicPr>
          <p:cNvPr id="60" name="Image 59">
            <a:extLst>
              <a:ext uri="{FF2B5EF4-FFF2-40B4-BE49-F238E27FC236}">
                <a16:creationId xmlns:a16="http://schemas.microsoft.com/office/drawing/2014/main" id="{D9F75169-63B5-ACFD-2786-8D1176B97E3C}"/>
              </a:ext>
            </a:extLst>
          </p:cNvPr>
          <p:cNvPicPr>
            <a:picLocks noChangeAspect="1"/>
          </p:cNvPicPr>
          <p:nvPr/>
        </p:nvPicPr>
        <p:blipFill>
          <a:blip r:embed="rId5"/>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11" name="Image 10">
            <a:extLst>
              <a:ext uri="{FF2B5EF4-FFF2-40B4-BE49-F238E27FC236}">
                <a16:creationId xmlns:a16="http://schemas.microsoft.com/office/drawing/2014/main" id="{A9578957-C305-BCCA-D9C9-D6DEBD952D7C}"/>
              </a:ext>
            </a:extLst>
          </p:cNvPr>
          <p:cNvPicPr>
            <a:picLocks noChangeAspect="1"/>
          </p:cNvPicPr>
          <p:nvPr/>
        </p:nvPicPr>
        <p:blipFill>
          <a:blip r:embed="rId6"/>
          <a:stretch>
            <a:fillRect/>
          </a:stretch>
        </p:blipFill>
        <p:spPr>
          <a:xfrm>
            <a:off x="333730" y="1615985"/>
            <a:ext cx="1631639" cy="2018096"/>
          </a:xfrm>
          <a:prstGeom prst="rect">
            <a:avLst/>
          </a:prstGeom>
          <a:ln>
            <a:solidFill>
              <a:schemeClr val="accent1"/>
            </a:solidFill>
          </a:ln>
        </p:spPr>
      </p:pic>
      <p:sp>
        <p:nvSpPr>
          <p:cNvPr id="12" name="ZoneTexte 11">
            <a:extLst>
              <a:ext uri="{FF2B5EF4-FFF2-40B4-BE49-F238E27FC236}">
                <a16:creationId xmlns:a16="http://schemas.microsoft.com/office/drawing/2014/main" id="{3152D7B7-ACB0-F345-56F1-512A0DAE5FA7}"/>
              </a:ext>
            </a:extLst>
          </p:cNvPr>
          <p:cNvSpPr txBox="1"/>
          <p:nvPr/>
        </p:nvSpPr>
        <p:spPr>
          <a:xfrm>
            <a:off x="213236" y="3818125"/>
            <a:ext cx="3607314" cy="1015663"/>
          </a:xfrm>
          <a:prstGeom prst="rect">
            <a:avLst/>
          </a:prstGeom>
          <a:noFill/>
        </p:spPr>
        <p:txBody>
          <a:bodyPr wrap="square" rtlCol="0">
            <a:spAutoFit/>
          </a:bodyPr>
          <a:lstStyle/>
          <a:p>
            <a:pPr algn="just"/>
            <a:r>
              <a:rPr lang="fr-FR" sz="1200" dirty="0"/>
              <a:t>Dans ce dendrogramme, on observe un saut important au niveau de la hauteur 5 à 12.5. Cela suggère que le découpage en 6 grands clusters est pertinent. La méthode du silhouette score a permis de confirmer que c’est 6 clusters effectivement.</a:t>
            </a:r>
          </a:p>
        </p:txBody>
      </p:sp>
      <p:sp>
        <p:nvSpPr>
          <p:cNvPr id="13" name="Text 4">
            <a:extLst>
              <a:ext uri="{FF2B5EF4-FFF2-40B4-BE49-F238E27FC236}">
                <a16:creationId xmlns:a16="http://schemas.microsoft.com/office/drawing/2014/main" id="{94683809-F08B-5B59-E666-3F913C1FAB64}"/>
              </a:ext>
            </a:extLst>
          </p:cNvPr>
          <p:cNvSpPr/>
          <p:nvPr/>
        </p:nvSpPr>
        <p:spPr>
          <a:xfrm>
            <a:off x="3820550" y="845723"/>
            <a:ext cx="4540551" cy="276999"/>
          </a:xfrm>
          <a:prstGeom prst="rect">
            <a:avLst/>
          </a:prstGeom>
          <a:noFill/>
          <a:ln/>
        </p:spPr>
        <p:txBody>
          <a:bodyPr wrap="square" lIns="0" tIns="0" rIns="0" bIns="0" rtlCol="0" anchor="ctr">
            <a:spAutoFit/>
          </a:bodyPr>
          <a:lstStyle/>
          <a:p>
            <a:pPr algn="ctr"/>
            <a:r>
              <a:rPr lang="fr-FR" b="1" dirty="0">
                <a:solidFill>
                  <a:schemeClr val="accent1"/>
                </a:solidFill>
              </a:rPr>
              <a:t>Visualisation des clusters par le PCA et le TSNE</a:t>
            </a:r>
          </a:p>
        </p:txBody>
      </p:sp>
      <p:pic>
        <p:nvPicPr>
          <p:cNvPr id="16" name="Image 15">
            <a:extLst>
              <a:ext uri="{FF2B5EF4-FFF2-40B4-BE49-F238E27FC236}">
                <a16:creationId xmlns:a16="http://schemas.microsoft.com/office/drawing/2014/main" id="{D9FDF233-6FB3-826D-0F86-9B48B076C9AF}"/>
              </a:ext>
            </a:extLst>
          </p:cNvPr>
          <p:cNvPicPr>
            <a:picLocks noChangeAspect="1"/>
          </p:cNvPicPr>
          <p:nvPr/>
        </p:nvPicPr>
        <p:blipFill>
          <a:blip r:embed="rId7"/>
          <a:stretch>
            <a:fillRect/>
          </a:stretch>
        </p:blipFill>
        <p:spPr>
          <a:xfrm>
            <a:off x="4154282" y="1173015"/>
            <a:ext cx="2223089" cy="1802007"/>
          </a:xfrm>
          <a:prstGeom prst="rect">
            <a:avLst/>
          </a:prstGeom>
        </p:spPr>
      </p:pic>
      <p:pic>
        <p:nvPicPr>
          <p:cNvPr id="18" name="Image 17">
            <a:extLst>
              <a:ext uri="{FF2B5EF4-FFF2-40B4-BE49-F238E27FC236}">
                <a16:creationId xmlns:a16="http://schemas.microsoft.com/office/drawing/2014/main" id="{9C0C29F4-A7ED-EF4A-BFC3-E47CEC646650}"/>
              </a:ext>
            </a:extLst>
          </p:cNvPr>
          <p:cNvPicPr>
            <a:picLocks noChangeAspect="1"/>
          </p:cNvPicPr>
          <p:nvPr/>
        </p:nvPicPr>
        <p:blipFill>
          <a:blip r:embed="rId8"/>
          <a:stretch>
            <a:fillRect/>
          </a:stretch>
        </p:blipFill>
        <p:spPr>
          <a:xfrm>
            <a:off x="6656444" y="1149332"/>
            <a:ext cx="2053766" cy="1799677"/>
          </a:xfrm>
          <a:prstGeom prst="rect">
            <a:avLst/>
          </a:prstGeom>
        </p:spPr>
      </p:pic>
      <p:sp>
        <p:nvSpPr>
          <p:cNvPr id="19" name="ZoneTexte 18">
            <a:extLst>
              <a:ext uri="{FF2B5EF4-FFF2-40B4-BE49-F238E27FC236}">
                <a16:creationId xmlns:a16="http://schemas.microsoft.com/office/drawing/2014/main" id="{474F7DF1-AF32-3FFA-1995-EA93168C69A1}"/>
              </a:ext>
            </a:extLst>
          </p:cNvPr>
          <p:cNvSpPr txBox="1"/>
          <p:nvPr/>
        </p:nvSpPr>
        <p:spPr>
          <a:xfrm>
            <a:off x="4166141" y="3354689"/>
            <a:ext cx="2211229" cy="1384995"/>
          </a:xfrm>
          <a:prstGeom prst="rect">
            <a:avLst/>
          </a:prstGeom>
          <a:noFill/>
        </p:spPr>
        <p:txBody>
          <a:bodyPr wrap="square" rtlCol="0">
            <a:spAutoFit/>
          </a:bodyPr>
          <a:lstStyle/>
          <a:p>
            <a:pPr algn="just"/>
            <a:r>
              <a:rPr lang="fr-FR" sz="1200" dirty="0"/>
              <a:t>L'affichage des clusters de la méthode du clustering hiérarchique par le PCA permet de voir une distinction des 6 groupes. Mais quelques individus même s'ils sont peu se retrouvent  dans deux groupes.</a:t>
            </a:r>
          </a:p>
        </p:txBody>
      </p:sp>
      <p:sp>
        <p:nvSpPr>
          <p:cNvPr id="20" name="ZoneTexte 19">
            <a:extLst>
              <a:ext uri="{FF2B5EF4-FFF2-40B4-BE49-F238E27FC236}">
                <a16:creationId xmlns:a16="http://schemas.microsoft.com/office/drawing/2014/main" id="{A83772A9-5BD5-22CF-DD3B-6EF456A23A47}"/>
              </a:ext>
            </a:extLst>
          </p:cNvPr>
          <p:cNvSpPr txBox="1"/>
          <p:nvPr/>
        </p:nvSpPr>
        <p:spPr>
          <a:xfrm>
            <a:off x="6656444" y="3354689"/>
            <a:ext cx="2053766" cy="1384995"/>
          </a:xfrm>
          <a:prstGeom prst="rect">
            <a:avLst/>
          </a:prstGeom>
          <a:noFill/>
        </p:spPr>
        <p:txBody>
          <a:bodyPr wrap="square" rtlCol="0">
            <a:spAutoFit/>
          </a:bodyPr>
          <a:lstStyle/>
          <a:p>
            <a:pPr algn="just"/>
            <a:r>
              <a:rPr lang="fr-FR" sz="1200" dirty="0"/>
              <a:t>Par la méthode TSNE, on voit bien que les groupes sont bien distinct. On peut dire de manière graphique que le clustering hiérarchique a une bonne qualité de segmentation des groupes.</a:t>
            </a:r>
          </a:p>
        </p:txBody>
      </p:sp>
      <p:pic>
        <p:nvPicPr>
          <p:cNvPr id="10" name="Image 9">
            <a:extLst>
              <a:ext uri="{FF2B5EF4-FFF2-40B4-BE49-F238E27FC236}">
                <a16:creationId xmlns:a16="http://schemas.microsoft.com/office/drawing/2014/main" id="{EDD82DED-4282-1473-8750-B5A6DF260798}"/>
              </a:ext>
            </a:extLst>
          </p:cNvPr>
          <p:cNvPicPr>
            <a:picLocks noChangeAspect="1"/>
          </p:cNvPicPr>
          <p:nvPr/>
        </p:nvPicPr>
        <p:blipFill>
          <a:blip r:embed="rId9"/>
          <a:stretch>
            <a:fillRect/>
          </a:stretch>
        </p:blipFill>
        <p:spPr>
          <a:xfrm>
            <a:off x="1999011" y="1631329"/>
            <a:ext cx="1814348" cy="2002752"/>
          </a:xfrm>
          <a:prstGeom prst="rect">
            <a:avLst/>
          </a:prstGeom>
          <a:ln>
            <a:solidFill>
              <a:schemeClr val="accent1"/>
            </a:solidFill>
          </a:ln>
        </p:spPr>
      </p:pic>
    </p:spTree>
    <p:extLst>
      <p:ext uri="{BB962C8B-B14F-4D97-AF65-F5344CB8AC3E}">
        <p14:creationId xmlns:p14="http://schemas.microsoft.com/office/powerpoint/2010/main" val="208777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A9F7C-B53D-5579-315C-CBB1332AA11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1B028BB-1403-1B51-BE80-0C2B7F02E02A}"/>
              </a:ext>
            </a:extLst>
          </p:cNvPr>
          <p:cNvPicPr>
            <a:picLocks noChangeAspect="1"/>
          </p:cNvPicPr>
          <p:nvPr/>
        </p:nvPicPr>
        <p:blipFill>
          <a:blip r:embed="rId3"/>
          <a:stretch>
            <a:fillRect/>
          </a:stretch>
        </p:blipFill>
        <p:spPr>
          <a:xfrm>
            <a:off x="-17876" y="-25878"/>
            <a:ext cx="9179751" cy="5137834"/>
          </a:xfrm>
          <a:prstGeom prst="rect">
            <a:avLst/>
          </a:prstGeom>
        </p:spPr>
      </p:pic>
      <p:sp>
        <p:nvSpPr>
          <p:cNvPr id="3" name="Text 0">
            <a:extLst>
              <a:ext uri="{FF2B5EF4-FFF2-40B4-BE49-F238E27FC236}">
                <a16:creationId xmlns:a16="http://schemas.microsoft.com/office/drawing/2014/main" id="{FB44E9A0-ECBB-7D16-0B86-FB82314A5EDC}"/>
              </a:ext>
            </a:extLst>
          </p:cNvPr>
          <p:cNvSpPr/>
          <p:nvPr/>
        </p:nvSpPr>
        <p:spPr>
          <a:xfrm>
            <a:off x="1999011" y="32886"/>
            <a:ext cx="5934075" cy="738664"/>
          </a:xfrm>
          <a:prstGeom prst="rect">
            <a:avLst/>
          </a:prstGeom>
          <a:noFill/>
          <a:ln/>
        </p:spPr>
        <p:txBody>
          <a:bodyPr wrap="square" lIns="0" tIns="0" rIns="0" bIns="0" rtlCol="0" anchor="ctr">
            <a:spAutoFit/>
          </a:bodyPr>
          <a:lstStyle/>
          <a:p>
            <a:r>
              <a:rPr lang="en-US" sz="2400" b="1" dirty="0">
                <a:solidFill>
                  <a:srgbClr val="1E40AF"/>
                </a:solidFill>
                <a:ea typeface="Inter" pitchFamily="34" charset="-122"/>
                <a:cs typeface="Inter" pitchFamily="34" charset="-120"/>
              </a:rPr>
              <a:t>Modélisation: </a:t>
            </a:r>
            <a:r>
              <a:rPr lang="en-US" sz="2400" b="1" dirty="0">
                <a:solidFill>
                  <a:srgbClr val="64748B"/>
                </a:solidFill>
                <a:ea typeface="Inter" pitchFamily="34" charset="-122"/>
                <a:cs typeface="Inter" pitchFamily="34" charset="-120"/>
              </a:rPr>
              <a:t>Application des </a:t>
            </a:r>
            <a:r>
              <a:rPr lang="fr-FR" sz="2400" b="1" dirty="0">
                <a:solidFill>
                  <a:srgbClr val="64748B"/>
                </a:solidFill>
                <a:ea typeface="Inter" pitchFamily="34" charset="-122"/>
                <a:cs typeface="Inter" pitchFamily="34" charset="-120"/>
              </a:rPr>
              <a:t>3 </a:t>
            </a:r>
            <a:r>
              <a:rPr lang="en-US" sz="2400" b="1" dirty="0">
                <a:solidFill>
                  <a:srgbClr val="64748B"/>
                </a:solidFill>
                <a:ea typeface="Inter" pitchFamily="34" charset="-122"/>
                <a:cs typeface="Inter" pitchFamily="34" charset="-120"/>
              </a:rPr>
              <a:t>algorithmes</a:t>
            </a:r>
            <a:endParaRPr lang="en-US" sz="2400" b="1" dirty="0"/>
          </a:p>
          <a:p>
            <a:pPr marL="0" indent="0" algn="ctr">
              <a:buNone/>
            </a:pPr>
            <a:endParaRPr lang="en-US" sz="2400" dirty="0"/>
          </a:p>
        </p:txBody>
      </p:sp>
      <p:sp>
        <p:nvSpPr>
          <p:cNvPr id="5" name="Shape 2">
            <a:extLst>
              <a:ext uri="{FF2B5EF4-FFF2-40B4-BE49-F238E27FC236}">
                <a16:creationId xmlns:a16="http://schemas.microsoft.com/office/drawing/2014/main" id="{86876B5D-4F22-28EA-9781-D8BE9BCD0CEC}"/>
              </a:ext>
            </a:extLst>
          </p:cNvPr>
          <p:cNvSpPr/>
          <p:nvPr/>
        </p:nvSpPr>
        <p:spPr>
          <a:xfrm>
            <a:off x="333666" y="1314660"/>
            <a:ext cx="2738429" cy="597650"/>
          </a:xfrm>
          <a:prstGeom prst="rect">
            <a:avLst/>
          </a:prstGeom>
          <a:solidFill>
            <a:srgbClr val="FFFFFF"/>
          </a:solidFill>
          <a:ln>
            <a:solidFill>
              <a:schemeClr val="tx1"/>
            </a:solidFill>
          </a:ln>
        </p:spPr>
        <p:txBody>
          <a:bodyPr/>
          <a:lstStyle/>
          <a:p>
            <a:pPr algn="just"/>
            <a:r>
              <a:rPr lang="en-US" sz="1200" dirty="0">
                <a:solidFill>
                  <a:srgbClr val="64748B"/>
                </a:solidFill>
                <a:ea typeface="Inter" pitchFamily="34" charset="-122"/>
                <a:cs typeface="Inter" pitchFamily="34" charset="-120"/>
              </a:rPr>
              <a:t>Détecte les clusters de densité et identifie automatiquement les outliers</a:t>
            </a:r>
            <a:endParaRPr lang="en-US" sz="1200" dirty="0"/>
          </a:p>
        </p:txBody>
      </p:sp>
      <p:sp>
        <p:nvSpPr>
          <p:cNvPr id="8" name="Text 4">
            <a:extLst>
              <a:ext uri="{FF2B5EF4-FFF2-40B4-BE49-F238E27FC236}">
                <a16:creationId xmlns:a16="http://schemas.microsoft.com/office/drawing/2014/main" id="{0D3EF10F-08B2-1A4B-8104-8454F8DE034D}"/>
              </a:ext>
            </a:extLst>
          </p:cNvPr>
          <p:cNvSpPr/>
          <p:nvPr/>
        </p:nvSpPr>
        <p:spPr>
          <a:xfrm>
            <a:off x="755117" y="666519"/>
            <a:ext cx="4119097" cy="584775"/>
          </a:xfrm>
          <a:prstGeom prst="rect">
            <a:avLst/>
          </a:prstGeom>
          <a:noFill/>
          <a:ln/>
        </p:spPr>
        <p:txBody>
          <a:bodyPr wrap="square" lIns="0" tIns="0" rIns="0" bIns="0" rtlCol="0" anchor="ctr">
            <a:spAutoFit/>
          </a:bodyPr>
          <a:lstStyle/>
          <a:p>
            <a:pPr algn="ctr"/>
            <a:r>
              <a:rPr lang="en-US" sz="2000" b="1" dirty="0">
                <a:solidFill>
                  <a:srgbClr val="1E293B"/>
                </a:solidFill>
                <a:ea typeface="Inter" pitchFamily="34" charset="-122"/>
                <a:cs typeface="Inter" pitchFamily="34" charset="-120"/>
              </a:rPr>
              <a:t>DBSCAN</a:t>
            </a:r>
            <a:endParaRPr lang="en-US" sz="2000" b="1" dirty="0"/>
          </a:p>
          <a:p>
            <a:pPr algn="ctr"/>
            <a:endParaRPr lang="en-US" dirty="0"/>
          </a:p>
        </p:txBody>
      </p:sp>
      <p:sp>
        <p:nvSpPr>
          <p:cNvPr id="9" name="Text 5">
            <a:extLst>
              <a:ext uri="{FF2B5EF4-FFF2-40B4-BE49-F238E27FC236}">
                <a16:creationId xmlns:a16="http://schemas.microsoft.com/office/drawing/2014/main" id="{248BE9AD-6398-0C19-9672-AFF9E07613E6}"/>
              </a:ext>
            </a:extLst>
          </p:cNvPr>
          <p:cNvSpPr/>
          <p:nvPr/>
        </p:nvSpPr>
        <p:spPr>
          <a:xfrm>
            <a:off x="458276" y="1228885"/>
            <a:ext cx="2452678" cy="184666"/>
          </a:xfrm>
          <a:prstGeom prst="rect">
            <a:avLst/>
          </a:prstGeom>
          <a:noFill/>
          <a:ln/>
        </p:spPr>
        <p:txBody>
          <a:bodyPr wrap="square" lIns="0" tIns="0" rIns="0" bIns="0" rtlCol="0" anchor="ctr">
            <a:spAutoFit/>
          </a:bodyPr>
          <a:lstStyle/>
          <a:p>
            <a:pPr marL="0" indent="0" algn="ctr">
              <a:buNone/>
            </a:pPr>
            <a:endParaRPr lang="en-US" sz="1200" dirty="0"/>
          </a:p>
        </p:txBody>
      </p:sp>
      <p:sp>
        <p:nvSpPr>
          <p:cNvPr id="37" name="Text 31">
            <a:extLst>
              <a:ext uri="{FF2B5EF4-FFF2-40B4-BE49-F238E27FC236}">
                <a16:creationId xmlns:a16="http://schemas.microsoft.com/office/drawing/2014/main" id="{F12220F5-9415-F610-6739-5C77DBC8236A}"/>
              </a:ext>
            </a:extLst>
          </p:cNvPr>
          <p:cNvSpPr/>
          <p:nvPr/>
        </p:nvSpPr>
        <p:spPr>
          <a:xfrm>
            <a:off x="1195820" y="4587838"/>
            <a:ext cx="65" cy="124650"/>
          </a:xfrm>
          <a:prstGeom prst="rect">
            <a:avLst/>
          </a:prstGeom>
          <a:noFill/>
          <a:ln/>
        </p:spPr>
        <p:txBody>
          <a:bodyPr wrap="none" lIns="0" tIns="0" rIns="0" bIns="0" rtlCol="0" anchor="ctr">
            <a:spAutoFit/>
          </a:bodyPr>
          <a:lstStyle/>
          <a:p>
            <a:pPr marL="0" indent="0" algn="ctr">
              <a:buNone/>
            </a:pPr>
            <a:endParaRPr lang="en-US" sz="810" dirty="0"/>
          </a:p>
        </p:txBody>
      </p:sp>
      <p:sp>
        <p:nvSpPr>
          <p:cNvPr id="47" name="Text 41">
            <a:extLst>
              <a:ext uri="{FF2B5EF4-FFF2-40B4-BE49-F238E27FC236}">
                <a16:creationId xmlns:a16="http://schemas.microsoft.com/office/drawing/2014/main" id="{F5DFF62D-1938-0445-6DDA-BA4FEFE2AA12}"/>
              </a:ext>
            </a:extLst>
          </p:cNvPr>
          <p:cNvSpPr/>
          <p:nvPr/>
        </p:nvSpPr>
        <p:spPr>
          <a:xfrm>
            <a:off x="4607686" y="4587838"/>
            <a:ext cx="65" cy="124650"/>
          </a:xfrm>
          <a:prstGeom prst="rect">
            <a:avLst/>
          </a:prstGeom>
          <a:noFill/>
          <a:ln/>
        </p:spPr>
        <p:txBody>
          <a:bodyPr wrap="none" lIns="0" tIns="0" rIns="0" bIns="0" rtlCol="0" anchor="ctr">
            <a:spAutoFit/>
          </a:bodyPr>
          <a:lstStyle/>
          <a:p>
            <a:pPr marL="0" indent="0" algn="ctr">
              <a:buNone/>
            </a:pPr>
            <a:endParaRPr lang="en-US" sz="810" dirty="0"/>
          </a:p>
        </p:txBody>
      </p:sp>
      <p:pic>
        <p:nvPicPr>
          <p:cNvPr id="60" name="Image 59">
            <a:extLst>
              <a:ext uri="{FF2B5EF4-FFF2-40B4-BE49-F238E27FC236}">
                <a16:creationId xmlns:a16="http://schemas.microsoft.com/office/drawing/2014/main" id="{F8888073-280C-8403-8F10-BD3A36AF3179}"/>
              </a:ext>
            </a:extLst>
          </p:cNvPr>
          <p:cNvPicPr>
            <a:picLocks noChangeAspect="1"/>
          </p:cNvPicPr>
          <p:nvPr/>
        </p:nvPicPr>
        <p:blipFill>
          <a:blip r:embed="rId4"/>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3" name="Text 4">
            <a:extLst>
              <a:ext uri="{FF2B5EF4-FFF2-40B4-BE49-F238E27FC236}">
                <a16:creationId xmlns:a16="http://schemas.microsoft.com/office/drawing/2014/main" id="{31BDF6BF-8732-0235-CC8E-2BB2052E4968}"/>
              </a:ext>
            </a:extLst>
          </p:cNvPr>
          <p:cNvSpPr/>
          <p:nvPr/>
        </p:nvSpPr>
        <p:spPr>
          <a:xfrm>
            <a:off x="2006647" y="2098416"/>
            <a:ext cx="4540551" cy="276999"/>
          </a:xfrm>
          <a:prstGeom prst="rect">
            <a:avLst/>
          </a:prstGeom>
          <a:noFill/>
          <a:ln/>
        </p:spPr>
        <p:txBody>
          <a:bodyPr wrap="square" lIns="0" tIns="0" rIns="0" bIns="0" rtlCol="0" anchor="ctr">
            <a:spAutoFit/>
          </a:bodyPr>
          <a:lstStyle/>
          <a:p>
            <a:pPr algn="ctr"/>
            <a:r>
              <a:rPr lang="fr-FR" b="1" dirty="0">
                <a:solidFill>
                  <a:schemeClr val="accent1"/>
                </a:solidFill>
              </a:rPr>
              <a:t>Visualisation des clusters par PCA et TSNE</a:t>
            </a:r>
          </a:p>
        </p:txBody>
      </p:sp>
      <p:sp>
        <p:nvSpPr>
          <p:cNvPr id="19" name="ZoneTexte 18">
            <a:extLst>
              <a:ext uri="{FF2B5EF4-FFF2-40B4-BE49-F238E27FC236}">
                <a16:creationId xmlns:a16="http://schemas.microsoft.com/office/drawing/2014/main" id="{DBE5B563-4DF8-1102-51D9-416C406DE98F}"/>
              </a:ext>
            </a:extLst>
          </p:cNvPr>
          <p:cNvSpPr txBox="1"/>
          <p:nvPr/>
        </p:nvSpPr>
        <p:spPr>
          <a:xfrm>
            <a:off x="2293164" y="2838522"/>
            <a:ext cx="2222764" cy="1200329"/>
          </a:xfrm>
          <a:prstGeom prst="rect">
            <a:avLst/>
          </a:prstGeom>
          <a:noFill/>
        </p:spPr>
        <p:txBody>
          <a:bodyPr wrap="square" rtlCol="0">
            <a:spAutoFit/>
          </a:bodyPr>
          <a:lstStyle/>
          <a:p>
            <a:pPr algn="just"/>
            <a:r>
              <a:rPr lang="fr-FR" sz="1200" dirty="0"/>
              <a:t>L'affichage des clusters de la méthode DBSCAN par le PCA permet de voir mais difficilement les 6 groupes. Quelques individus se retrouve dans deux groupes.</a:t>
            </a:r>
          </a:p>
        </p:txBody>
      </p:sp>
      <p:sp>
        <p:nvSpPr>
          <p:cNvPr id="20" name="ZoneTexte 19">
            <a:extLst>
              <a:ext uri="{FF2B5EF4-FFF2-40B4-BE49-F238E27FC236}">
                <a16:creationId xmlns:a16="http://schemas.microsoft.com/office/drawing/2014/main" id="{FA5575DF-9F31-B406-C1C5-30ABE05C40B6}"/>
              </a:ext>
            </a:extLst>
          </p:cNvPr>
          <p:cNvSpPr txBox="1"/>
          <p:nvPr/>
        </p:nvSpPr>
        <p:spPr>
          <a:xfrm>
            <a:off x="6851938" y="2855102"/>
            <a:ext cx="2259376" cy="1384995"/>
          </a:xfrm>
          <a:prstGeom prst="rect">
            <a:avLst/>
          </a:prstGeom>
          <a:noFill/>
        </p:spPr>
        <p:txBody>
          <a:bodyPr wrap="square" rtlCol="0">
            <a:spAutoFit/>
          </a:bodyPr>
          <a:lstStyle/>
          <a:p>
            <a:pPr algn="just"/>
            <a:r>
              <a:rPr lang="fr-FR" sz="1200" dirty="0"/>
              <a:t>Avec TSNE, les clusters se forme mieux que dans le cas du PCA mais il reste toujours un mauvais regroupement des clusters. Cela pourrait traduire l'incapacité de l'algorithme DBSCAN à identifier les groupes clairement.</a:t>
            </a:r>
          </a:p>
        </p:txBody>
      </p:sp>
      <p:sp>
        <p:nvSpPr>
          <p:cNvPr id="4" name="Shape 11">
            <a:extLst>
              <a:ext uri="{FF2B5EF4-FFF2-40B4-BE49-F238E27FC236}">
                <a16:creationId xmlns:a16="http://schemas.microsoft.com/office/drawing/2014/main" id="{7FE2956E-29AD-87AB-EC3E-0C182AC0A521}"/>
              </a:ext>
            </a:extLst>
          </p:cNvPr>
          <p:cNvSpPr/>
          <p:nvPr/>
        </p:nvSpPr>
        <p:spPr>
          <a:xfrm>
            <a:off x="1252524" y="531010"/>
            <a:ext cx="754123" cy="596248"/>
          </a:xfrm>
          <a:prstGeom prst="ellipse">
            <a:avLst/>
          </a:prstGeom>
          <a:solidFill>
            <a:srgbClr val="F87171"/>
          </a:solidFill>
          <a:ln>
            <a:solidFill>
              <a:schemeClr val="tx1"/>
            </a:solidFill>
          </a:ln>
        </p:spPr>
      </p:sp>
      <p:pic>
        <p:nvPicPr>
          <p:cNvPr id="10" name="Image 2" descr="preencoded.png">
            <a:extLst>
              <a:ext uri="{FF2B5EF4-FFF2-40B4-BE49-F238E27FC236}">
                <a16:creationId xmlns:a16="http://schemas.microsoft.com/office/drawing/2014/main" id="{9908A744-9185-211C-1B88-DF9B67D28FBF}"/>
              </a:ext>
            </a:extLst>
          </p:cNvPr>
          <p:cNvPicPr>
            <a:picLocks noChangeAspect="1"/>
          </p:cNvPicPr>
          <p:nvPr/>
        </p:nvPicPr>
        <p:blipFill>
          <a:blip r:embed="rId5"/>
          <a:stretch>
            <a:fillRect/>
          </a:stretch>
        </p:blipFill>
        <p:spPr>
          <a:xfrm>
            <a:off x="1493399" y="668681"/>
            <a:ext cx="354083" cy="354083"/>
          </a:xfrm>
          <a:prstGeom prst="rect">
            <a:avLst/>
          </a:prstGeom>
        </p:spPr>
      </p:pic>
      <p:pic>
        <p:nvPicPr>
          <p:cNvPr id="21" name="Image 20">
            <a:extLst>
              <a:ext uri="{FF2B5EF4-FFF2-40B4-BE49-F238E27FC236}">
                <a16:creationId xmlns:a16="http://schemas.microsoft.com/office/drawing/2014/main" id="{E63AD8CA-0DC8-8DB8-F8B9-DA8071AF2BD9}"/>
              </a:ext>
            </a:extLst>
          </p:cNvPr>
          <p:cNvPicPr>
            <a:picLocks noChangeAspect="1"/>
          </p:cNvPicPr>
          <p:nvPr/>
        </p:nvPicPr>
        <p:blipFill>
          <a:blip r:embed="rId6"/>
          <a:srcRect r="1627" b="5676"/>
          <a:stretch>
            <a:fillRect/>
          </a:stretch>
        </p:blipFill>
        <p:spPr>
          <a:xfrm>
            <a:off x="172008" y="2615122"/>
            <a:ext cx="2029637" cy="1743150"/>
          </a:xfrm>
          <a:prstGeom prst="rect">
            <a:avLst/>
          </a:prstGeom>
          <a:ln>
            <a:solidFill>
              <a:schemeClr val="accent1"/>
            </a:solidFill>
          </a:ln>
        </p:spPr>
      </p:pic>
      <p:pic>
        <p:nvPicPr>
          <p:cNvPr id="23" name="Image 22">
            <a:extLst>
              <a:ext uri="{FF2B5EF4-FFF2-40B4-BE49-F238E27FC236}">
                <a16:creationId xmlns:a16="http://schemas.microsoft.com/office/drawing/2014/main" id="{3655269A-B76E-3329-DDC7-5D0A43D22568}"/>
              </a:ext>
            </a:extLst>
          </p:cNvPr>
          <p:cNvPicPr>
            <a:picLocks noChangeAspect="1"/>
          </p:cNvPicPr>
          <p:nvPr/>
        </p:nvPicPr>
        <p:blipFill>
          <a:blip r:embed="rId7"/>
          <a:stretch>
            <a:fillRect/>
          </a:stretch>
        </p:blipFill>
        <p:spPr>
          <a:xfrm>
            <a:off x="4598300" y="2615122"/>
            <a:ext cx="2220953" cy="1743150"/>
          </a:xfrm>
          <a:prstGeom prst="rect">
            <a:avLst/>
          </a:prstGeom>
        </p:spPr>
      </p:pic>
      <p:sp>
        <p:nvSpPr>
          <p:cNvPr id="26" name="Shape 28">
            <a:extLst>
              <a:ext uri="{FF2B5EF4-FFF2-40B4-BE49-F238E27FC236}">
                <a16:creationId xmlns:a16="http://schemas.microsoft.com/office/drawing/2014/main" id="{9C701A68-61E8-D7A3-79C6-A88C386B1ED6}"/>
              </a:ext>
            </a:extLst>
          </p:cNvPr>
          <p:cNvSpPr/>
          <p:nvPr/>
        </p:nvSpPr>
        <p:spPr>
          <a:xfrm>
            <a:off x="5710687" y="1314660"/>
            <a:ext cx="552089" cy="544049"/>
          </a:xfrm>
          <a:prstGeom prst="ellipse">
            <a:avLst/>
          </a:prstGeom>
          <a:solidFill>
            <a:srgbClr val="3B82F6"/>
          </a:solidFill>
          <a:ln>
            <a:solidFill>
              <a:schemeClr val="tx1"/>
            </a:solidFill>
          </a:ln>
        </p:spPr>
        <p:txBody>
          <a:bodyPr/>
          <a:lstStyle/>
          <a:p>
            <a:endParaRPr lang="fr-FR" dirty="0"/>
          </a:p>
        </p:txBody>
      </p:sp>
      <p:sp>
        <p:nvSpPr>
          <p:cNvPr id="27" name="Shape 28">
            <a:extLst>
              <a:ext uri="{FF2B5EF4-FFF2-40B4-BE49-F238E27FC236}">
                <a16:creationId xmlns:a16="http://schemas.microsoft.com/office/drawing/2014/main" id="{40A715A4-ABDA-9AB9-E3E1-49C3CFFD9BC0}"/>
              </a:ext>
            </a:extLst>
          </p:cNvPr>
          <p:cNvSpPr/>
          <p:nvPr/>
        </p:nvSpPr>
        <p:spPr>
          <a:xfrm>
            <a:off x="8559225" y="1314660"/>
            <a:ext cx="552089" cy="540091"/>
          </a:xfrm>
          <a:prstGeom prst="ellipse">
            <a:avLst/>
          </a:prstGeom>
          <a:solidFill>
            <a:srgbClr val="3B82F6"/>
          </a:solidFill>
          <a:ln>
            <a:solidFill>
              <a:schemeClr val="tx1"/>
            </a:solidFill>
          </a:ln>
        </p:spPr>
        <p:txBody>
          <a:bodyPr/>
          <a:lstStyle/>
          <a:p>
            <a:endParaRPr lang="fr-FR" dirty="0"/>
          </a:p>
        </p:txBody>
      </p:sp>
    </p:spTree>
    <p:extLst>
      <p:ext uri="{BB962C8B-B14F-4D97-AF65-F5344CB8AC3E}">
        <p14:creationId xmlns:p14="http://schemas.microsoft.com/office/powerpoint/2010/main" val="270658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829A-4BF6-EC9E-36C2-A50DBBFE79C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B5E9A29-B841-2312-2C16-3E872580BFFA}"/>
              </a:ext>
            </a:extLst>
          </p:cNvPr>
          <p:cNvPicPr>
            <a:picLocks noChangeAspect="1"/>
          </p:cNvPicPr>
          <p:nvPr/>
        </p:nvPicPr>
        <p:blipFill>
          <a:blip r:embed="rId3"/>
          <a:stretch>
            <a:fillRect/>
          </a:stretch>
        </p:blipFill>
        <p:spPr>
          <a:xfrm>
            <a:off x="0" y="-27220"/>
            <a:ext cx="9179751" cy="5137834"/>
          </a:xfrm>
          <a:prstGeom prst="rect">
            <a:avLst/>
          </a:prstGeom>
        </p:spPr>
      </p:pic>
      <p:sp>
        <p:nvSpPr>
          <p:cNvPr id="3" name="Text 0">
            <a:extLst>
              <a:ext uri="{FF2B5EF4-FFF2-40B4-BE49-F238E27FC236}">
                <a16:creationId xmlns:a16="http://schemas.microsoft.com/office/drawing/2014/main" id="{6598EFF8-96EF-F89E-AB60-6130883A6B3A}"/>
              </a:ext>
            </a:extLst>
          </p:cNvPr>
          <p:cNvSpPr/>
          <p:nvPr/>
        </p:nvSpPr>
        <p:spPr>
          <a:xfrm>
            <a:off x="1999011" y="32886"/>
            <a:ext cx="5934075" cy="738664"/>
          </a:xfrm>
          <a:prstGeom prst="rect">
            <a:avLst/>
          </a:prstGeom>
          <a:noFill/>
          <a:ln/>
        </p:spPr>
        <p:txBody>
          <a:bodyPr wrap="square" lIns="0" tIns="0" rIns="0" bIns="0" rtlCol="0" anchor="ctr">
            <a:spAutoFit/>
          </a:bodyPr>
          <a:lstStyle/>
          <a:p>
            <a:r>
              <a:rPr lang="en-US" sz="2400" b="1" dirty="0">
                <a:solidFill>
                  <a:srgbClr val="1E40AF"/>
                </a:solidFill>
                <a:ea typeface="Inter" pitchFamily="34" charset="-122"/>
                <a:cs typeface="Inter" pitchFamily="34" charset="-120"/>
              </a:rPr>
              <a:t>Modélisation: </a:t>
            </a:r>
            <a:r>
              <a:rPr lang="en-US" sz="2400" b="1" dirty="0">
                <a:solidFill>
                  <a:srgbClr val="64748B"/>
                </a:solidFill>
                <a:ea typeface="Inter" pitchFamily="34" charset="-122"/>
                <a:cs typeface="Inter" pitchFamily="34" charset="-120"/>
              </a:rPr>
              <a:t>Application des </a:t>
            </a:r>
            <a:r>
              <a:rPr lang="fr-FR" sz="2400" b="1" dirty="0">
                <a:solidFill>
                  <a:srgbClr val="64748B"/>
                </a:solidFill>
                <a:ea typeface="Inter" pitchFamily="34" charset="-122"/>
                <a:cs typeface="Inter" pitchFamily="34" charset="-120"/>
              </a:rPr>
              <a:t>3 </a:t>
            </a:r>
            <a:r>
              <a:rPr lang="en-US" sz="2400" b="1" dirty="0">
                <a:solidFill>
                  <a:srgbClr val="64748B"/>
                </a:solidFill>
                <a:ea typeface="Inter" pitchFamily="34" charset="-122"/>
                <a:cs typeface="Inter" pitchFamily="34" charset="-120"/>
              </a:rPr>
              <a:t>algorithmes</a:t>
            </a:r>
            <a:endParaRPr lang="en-US" sz="2400" b="1" dirty="0"/>
          </a:p>
          <a:p>
            <a:pPr marL="0" indent="0" algn="ctr">
              <a:buNone/>
            </a:pPr>
            <a:endParaRPr lang="en-US" sz="2400" dirty="0"/>
          </a:p>
        </p:txBody>
      </p:sp>
      <p:sp>
        <p:nvSpPr>
          <p:cNvPr id="5" name="Shape 2">
            <a:extLst>
              <a:ext uri="{FF2B5EF4-FFF2-40B4-BE49-F238E27FC236}">
                <a16:creationId xmlns:a16="http://schemas.microsoft.com/office/drawing/2014/main" id="{2194B5C2-8331-1CAA-3754-32D60C5D0F63}"/>
              </a:ext>
            </a:extLst>
          </p:cNvPr>
          <p:cNvSpPr/>
          <p:nvPr/>
        </p:nvSpPr>
        <p:spPr>
          <a:xfrm>
            <a:off x="333666" y="1314660"/>
            <a:ext cx="2738429" cy="597650"/>
          </a:xfrm>
          <a:prstGeom prst="rect">
            <a:avLst/>
          </a:prstGeom>
          <a:solidFill>
            <a:srgbClr val="FFFFFF"/>
          </a:solidFill>
          <a:ln>
            <a:solidFill>
              <a:schemeClr val="tx1"/>
            </a:solidFill>
          </a:ln>
        </p:spPr>
        <p:txBody>
          <a:bodyPr/>
          <a:lstStyle/>
          <a:p>
            <a:pPr algn="just"/>
            <a:r>
              <a:rPr lang="fr-FR" sz="1200" dirty="0">
                <a:solidFill>
                  <a:srgbClr val="64748B"/>
                </a:solidFill>
                <a:ea typeface="Inter" pitchFamily="34" charset="-122"/>
                <a:cs typeface="Inter" pitchFamily="34" charset="-120"/>
              </a:rPr>
              <a:t>Partitionne les données en k clusters en minimisant la variance intra-cluster</a:t>
            </a:r>
          </a:p>
        </p:txBody>
      </p:sp>
      <p:sp>
        <p:nvSpPr>
          <p:cNvPr id="8" name="Text 4">
            <a:extLst>
              <a:ext uri="{FF2B5EF4-FFF2-40B4-BE49-F238E27FC236}">
                <a16:creationId xmlns:a16="http://schemas.microsoft.com/office/drawing/2014/main" id="{0B476C70-0163-E902-1E07-9351F49B3663}"/>
              </a:ext>
            </a:extLst>
          </p:cNvPr>
          <p:cNvSpPr/>
          <p:nvPr/>
        </p:nvSpPr>
        <p:spPr>
          <a:xfrm>
            <a:off x="755117" y="666519"/>
            <a:ext cx="4119097" cy="584775"/>
          </a:xfrm>
          <a:prstGeom prst="rect">
            <a:avLst/>
          </a:prstGeom>
          <a:noFill/>
          <a:ln/>
        </p:spPr>
        <p:txBody>
          <a:bodyPr wrap="square" lIns="0" tIns="0" rIns="0" bIns="0" rtlCol="0" anchor="ctr">
            <a:spAutoFit/>
          </a:bodyPr>
          <a:lstStyle/>
          <a:p>
            <a:pPr algn="ctr"/>
            <a:r>
              <a:rPr lang="en-US" sz="2000" b="1" dirty="0">
                <a:solidFill>
                  <a:srgbClr val="1E293B"/>
                </a:solidFill>
                <a:ea typeface="Inter" pitchFamily="34" charset="-122"/>
                <a:cs typeface="Inter" pitchFamily="34" charset="-120"/>
              </a:rPr>
              <a:t>K-Means</a:t>
            </a:r>
          </a:p>
          <a:p>
            <a:pPr algn="ctr"/>
            <a:endParaRPr lang="en-US" dirty="0"/>
          </a:p>
        </p:txBody>
      </p:sp>
      <p:sp>
        <p:nvSpPr>
          <p:cNvPr id="9" name="Text 5">
            <a:extLst>
              <a:ext uri="{FF2B5EF4-FFF2-40B4-BE49-F238E27FC236}">
                <a16:creationId xmlns:a16="http://schemas.microsoft.com/office/drawing/2014/main" id="{07086C3E-7162-D1FC-D32E-D69E2A7FCEE7}"/>
              </a:ext>
            </a:extLst>
          </p:cNvPr>
          <p:cNvSpPr/>
          <p:nvPr/>
        </p:nvSpPr>
        <p:spPr>
          <a:xfrm>
            <a:off x="458276" y="1228885"/>
            <a:ext cx="2452678" cy="184666"/>
          </a:xfrm>
          <a:prstGeom prst="rect">
            <a:avLst/>
          </a:prstGeom>
          <a:noFill/>
          <a:ln/>
        </p:spPr>
        <p:txBody>
          <a:bodyPr wrap="square" lIns="0" tIns="0" rIns="0" bIns="0" rtlCol="0" anchor="ctr">
            <a:spAutoFit/>
          </a:bodyPr>
          <a:lstStyle/>
          <a:p>
            <a:pPr marL="0" indent="0" algn="ctr">
              <a:buNone/>
            </a:pPr>
            <a:endParaRPr lang="en-US" sz="1200" dirty="0"/>
          </a:p>
        </p:txBody>
      </p:sp>
      <p:sp>
        <p:nvSpPr>
          <p:cNvPr id="37" name="Text 31">
            <a:extLst>
              <a:ext uri="{FF2B5EF4-FFF2-40B4-BE49-F238E27FC236}">
                <a16:creationId xmlns:a16="http://schemas.microsoft.com/office/drawing/2014/main" id="{CD4FD6DC-6C3A-87A6-71B4-164528348460}"/>
              </a:ext>
            </a:extLst>
          </p:cNvPr>
          <p:cNvSpPr/>
          <p:nvPr/>
        </p:nvSpPr>
        <p:spPr>
          <a:xfrm>
            <a:off x="1195820" y="4587838"/>
            <a:ext cx="65" cy="124650"/>
          </a:xfrm>
          <a:prstGeom prst="rect">
            <a:avLst/>
          </a:prstGeom>
          <a:noFill/>
          <a:ln/>
        </p:spPr>
        <p:txBody>
          <a:bodyPr wrap="none" lIns="0" tIns="0" rIns="0" bIns="0" rtlCol="0" anchor="ctr">
            <a:spAutoFit/>
          </a:bodyPr>
          <a:lstStyle/>
          <a:p>
            <a:pPr marL="0" indent="0" algn="ctr">
              <a:buNone/>
            </a:pPr>
            <a:endParaRPr lang="en-US" sz="810" dirty="0"/>
          </a:p>
        </p:txBody>
      </p:sp>
      <p:sp>
        <p:nvSpPr>
          <p:cNvPr id="47" name="Text 41">
            <a:extLst>
              <a:ext uri="{FF2B5EF4-FFF2-40B4-BE49-F238E27FC236}">
                <a16:creationId xmlns:a16="http://schemas.microsoft.com/office/drawing/2014/main" id="{C91AB536-8F9F-52BA-C6C8-1BD3E37BE008}"/>
              </a:ext>
            </a:extLst>
          </p:cNvPr>
          <p:cNvSpPr/>
          <p:nvPr/>
        </p:nvSpPr>
        <p:spPr>
          <a:xfrm>
            <a:off x="4607686" y="4587838"/>
            <a:ext cx="65" cy="124650"/>
          </a:xfrm>
          <a:prstGeom prst="rect">
            <a:avLst/>
          </a:prstGeom>
          <a:noFill/>
          <a:ln/>
        </p:spPr>
        <p:txBody>
          <a:bodyPr wrap="none" lIns="0" tIns="0" rIns="0" bIns="0" rtlCol="0" anchor="ctr">
            <a:spAutoFit/>
          </a:bodyPr>
          <a:lstStyle/>
          <a:p>
            <a:pPr marL="0" indent="0" algn="ctr">
              <a:buNone/>
            </a:pPr>
            <a:endParaRPr lang="en-US" sz="810" dirty="0"/>
          </a:p>
        </p:txBody>
      </p:sp>
      <p:pic>
        <p:nvPicPr>
          <p:cNvPr id="60" name="Image 59">
            <a:extLst>
              <a:ext uri="{FF2B5EF4-FFF2-40B4-BE49-F238E27FC236}">
                <a16:creationId xmlns:a16="http://schemas.microsoft.com/office/drawing/2014/main" id="{677F206C-4458-36E1-9640-9B990D4E5619}"/>
              </a:ext>
            </a:extLst>
          </p:cNvPr>
          <p:cNvPicPr>
            <a:picLocks noChangeAspect="1"/>
          </p:cNvPicPr>
          <p:nvPr/>
        </p:nvPicPr>
        <p:blipFill>
          <a:blip r:embed="rId4"/>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3" name="Text 4">
            <a:extLst>
              <a:ext uri="{FF2B5EF4-FFF2-40B4-BE49-F238E27FC236}">
                <a16:creationId xmlns:a16="http://schemas.microsoft.com/office/drawing/2014/main" id="{330E8E04-E5EA-8580-A076-98DFBE4D4411}"/>
              </a:ext>
            </a:extLst>
          </p:cNvPr>
          <p:cNvSpPr/>
          <p:nvPr/>
        </p:nvSpPr>
        <p:spPr>
          <a:xfrm>
            <a:off x="3820550" y="820406"/>
            <a:ext cx="4540551" cy="276999"/>
          </a:xfrm>
          <a:prstGeom prst="rect">
            <a:avLst/>
          </a:prstGeom>
          <a:noFill/>
          <a:ln/>
        </p:spPr>
        <p:txBody>
          <a:bodyPr wrap="square" lIns="0" tIns="0" rIns="0" bIns="0" rtlCol="0" anchor="ctr">
            <a:spAutoFit/>
          </a:bodyPr>
          <a:lstStyle/>
          <a:p>
            <a:pPr algn="ctr"/>
            <a:r>
              <a:rPr lang="fr-FR" b="1" dirty="0">
                <a:solidFill>
                  <a:schemeClr val="accent1"/>
                </a:solidFill>
              </a:rPr>
              <a:t>Visualisation des clusters par  PCA et  TSNE</a:t>
            </a:r>
          </a:p>
        </p:txBody>
      </p:sp>
      <p:sp>
        <p:nvSpPr>
          <p:cNvPr id="19" name="ZoneTexte 18">
            <a:extLst>
              <a:ext uri="{FF2B5EF4-FFF2-40B4-BE49-F238E27FC236}">
                <a16:creationId xmlns:a16="http://schemas.microsoft.com/office/drawing/2014/main" id="{28C69575-1F9D-A31F-4D51-D9DAB6748DE2}"/>
              </a:ext>
            </a:extLst>
          </p:cNvPr>
          <p:cNvSpPr txBox="1"/>
          <p:nvPr/>
        </p:nvSpPr>
        <p:spPr>
          <a:xfrm>
            <a:off x="3885314" y="3328810"/>
            <a:ext cx="2222764" cy="1200329"/>
          </a:xfrm>
          <a:prstGeom prst="rect">
            <a:avLst/>
          </a:prstGeom>
          <a:noFill/>
        </p:spPr>
        <p:txBody>
          <a:bodyPr wrap="square" rtlCol="0">
            <a:spAutoFit/>
          </a:bodyPr>
          <a:lstStyle/>
          <a:p>
            <a:pPr algn="just"/>
            <a:r>
              <a:rPr lang="fr-FR" sz="1200" dirty="0"/>
              <a:t>le KMEANS ici arrive à bien identifier les clusters moyennant quelques superpositions de groupe. Mais cela pourrait s'expliquer par la représentation PCA.</a:t>
            </a:r>
          </a:p>
        </p:txBody>
      </p:sp>
      <p:sp>
        <p:nvSpPr>
          <p:cNvPr id="20" name="ZoneTexte 19">
            <a:extLst>
              <a:ext uri="{FF2B5EF4-FFF2-40B4-BE49-F238E27FC236}">
                <a16:creationId xmlns:a16="http://schemas.microsoft.com/office/drawing/2014/main" id="{4BE12CB4-5EEE-443F-4882-88324442DDF9}"/>
              </a:ext>
            </a:extLst>
          </p:cNvPr>
          <p:cNvSpPr txBox="1"/>
          <p:nvPr/>
        </p:nvSpPr>
        <p:spPr>
          <a:xfrm>
            <a:off x="6610877" y="3354689"/>
            <a:ext cx="2259376" cy="1200329"/>
          </a:xfrm>
          <a:prstGeom prst="rect">
            <a:avLst/>
          </a:prstGeom>
          <a:noFill/>
        </p:spPr>
        <p:txBody>
          <a:bodyPr wrap="square" rtlCol="0">
            <a:spAutoFit/>
          </a:bodyPr>
          <a:lstStyle/>
          <a:p>
            <a:pPr algn="just"/>
            <a:r>
              <a:rPr lang="fr-FR" sz="1200" dirty="0"/>
              <a:t>Avec la TSNE on constate une bonne séparation des groupes. Donc les erreurs de classification constatée avec la PCA pourraient s'expliquer par la représentation de PCA même.</a:t>
            </a:r>
          </a:p>
        </p:txBody>
      </p:sp>
      <p:sp>
        <p:nvSpPr>
          <p:cNvPr id="6" name="Shape 19">
            <a:extLst>
              <a:ext uri="{FF2B5EF4-FFF2-40B4-BE49-F238E27FC236}">
                <a16:creationId xmlns:a16="http://schemas.microsoft.com/office/drawing/2014/main" id="{F7F2C8A6-F49F-0CBA-93F9-19BEF50F6784}"/>
              </a:ext>
            </a:extLst>
          </p:cNvPr>
          <p:cNvSpPr/>
          <p:nvPr/>
        </p:nvSpPr>
        <p:spPr>
          <a:xfrm>
            <a:off x="1431034" y="501475"/>
            <a:ext cx="725569" cy="664043"/>
          </a:xfrm>
          <a:prstGeom prst="ellipse">
            <a:avLst/>
          </a:prstGeom>
          <a:solidFill>
            <a:srgbClr val="34D399"/>
          </a:solidFill>
          <a:ln>
            <a:solidFill>
              <a:schemeClr val="tx1"/>
            </a:solidFill>
          </a:ln>
        </p:spPr>
      </p:sp>
      <p:pic>
        <p:nvPicPr>
          <p:cNvPr id="25" name="Image 3" descr="preencoded.png">
            <a:extLst>
              <a:ext uri="{FF2B5EF4-FFF2-40B4-BE49-F238E27FC236}">
                <a16:creationId xmlns:a16="http://schemas.microsoft.com/office/drawing/2014/main" id="{9D3788D2-F83B-F8FF-DABA-34D5122077C9}"/>
              </a:ext>
            </a:extLst>
          </p:cNvPr>
          <p:cNvPicPr>
            <a:picLocks noChangeAspect="1"/>
          </p:cNvPicPr>
          <p:nvPr/>
        </p:nvPicPr>
        <p:blipFill>
          <a:blip r:embed="rId5"/>
          <a:stretch>
            <a:fillRect/>
          </a:stretch>
        </p:blipFill>
        <p:spPr>
          <a:xfrm>
            <a:off x="1561381" y="639208"/>
            <a:ext cx="500332" cy="413030"/>
          </a:xfrm>
          <a:prstGeom prst="rect">
            <a:avLst/>
          </a:prstGeom>
        </p:spPr>
      </p:pic>
      <p:pic>
        <p:nvPicPr>
          <p:cNvPr id="11" name="Image 10">
            <a:extLst>
              <a:ext uri="{FF2B5EF4-FFF2-40B4-BE49-F238E27FC236}">
                <a16:creationId xmlns:a16="http://schemas.microsoft.com/office/drawing/2014/main" id="{8AC5F469-B676-BC9E-FFD1-9632BC47313A}"/>
              </a:ext>
            </a:extLst>
          </p:cNvPr>
          <p:cNvPicPr>
            <a:picLocks noChangeAspect="1"/>
          </p:cNvPicPr>
          <p:nvPr/>
        </p:nvPicPr>
        <p:blipFill>
          <a:blip r:embed="rId6"/>
          <a:stretch>
            <a:fillRect/>
          </a:stretch>
        </p:blipFill>
        <p:spPr>
          <a:xfrm>
            <a:off x="3820550" y="1189295"/>
            <a:ext cx="2431860" cy="1868516"/>
          </a:xfrm>
          <a:prstGeom prst="rect">
            <a:avLst/>
          </a:prstGeom>
        </p:spPr>
      </p:pic>
      <p:pic>
        <p:nvPicPr>
          <p:cNvPr id="14" name="Image 13">
            <a:extLst>
              <a:ext uri="{FF2B5EF4-FFF2-40B4-BE49-F238E27FC236}">
                <a16:creationId xmlns:a16="http://schemas.microsoft.com/office/drawing/2014/main" id="{E9402B53-F9D7-4C6A-0AAD-9D993ED765BF}"/>
              </a:ext>
            </a:extLst>
          </p:cNvPr>
          <p:cNvPicPr>
            <a:picLocks noChangeAspect="1"/>
          </p:cNvPicPr>
          <p:nvPr/>
        </p:nvPicPr>
        <p:blipFill>
          <a:blip r:embed="rId7"/>
          <a:stretch>
            <a:fillRect/>
          </a:stretch>
        </p:blipFill>
        <p:spPr>
          <a:xfrm>
            <a:off x="6550958" y="1189296"/>
            <a:ext cx="2259376" cy="1868516"/>
          </a:xfrm>
          <a:prstGeom prst="rect">
            <a:avLst/>
          </a:prstGeom>
        </p:spPr>
      </p:pic>
      <p:pic>
        <p:nvPicPr>
          <p:cNvPr id="16" name="Image 15">
            <a:extLst>
              <a:ext uri="{FF2B5EF4-FFF2-40B4-BE49-F238E27FC236}">
                <a16:creationId xmlns:a16="http://schemas.microsoft.com/office/drawing/2014/main" id="{C1693175-DE15-ABFF-1515-F3216B5ED1BE}"/>
              </a:ext>
            </a:extLst>
          </p:cNvPr>
          <p:cNvPicPr>
            <a:picLocks noChangeAspect="1"/>
          </p:cNvPicPr>
          <p:nvPr/>
        </p:nvPicPr>
        <p:blipFill>
          <a:blip r:embed="rId8"/>
          <a:stretch>
            <a:fillRect/>
          </a:stretch>
        </p:blipFill>
        <p:spPr>
          <a:xfrm>
            <a:off x="333535" y="2027655"/>
            <a:ext cx="2738430" cy="2008940"/>
          </a:xfrm>
          <a:prstGeom prst="rect">
            <a:avLst/>
          </a:prstGeom>
        </p:spPr>
      </p:pic>
      <p:sp>
        <p:nvSpPr>
          <p:cNvPr id="17" name="ZoneTexte 16">
            <a:extLst>
              <a:ext uri="{FF2B5EF4-FFF2-40B4-BE49-F238E27FC236}">
                <a16:creationId xmlns:a16="http://schemas.microsoft.com/office/drawing/2014/main" id="{8C105773-45D1-6E3A-A209-5EA52CCD62C4}"/>
              </a:ext>
            </a:extLst>
          </p:cNvPr>
          <p:cNvSpPr txBox="1"/>
          <p:nvPr/>
        </p:nvSpPr>
        <p:spPr>
          <a:xfrm>
            <a:off x="333535" y="4235570"/>
            <a:ext cx="2738560" cy="461665"/>
          </a:xfrm>
          <a:prstGeom prst="rect">
            <a:avLst/>
          </a:prstGeom>
          <a:noFill/>
        </p:spPr>
        <p:txBody>
          <a:bodyPr wrap="square" rtlCol="0">
            <a:spAutoFit/>
          </a:bodyPr>
          <a:lstStyle/>
          <a:p>
            <a:pPr algn="just"/>
            <a:r>
              <a:rPr lang="fr-FR" sz="1200" dirty="0"/>
              <a:t>Le nombre de cluster optimal reste toujours 6 avec la silhouette score élevé.</a:t>
            </a:r>
          </a:p>
        </p:txBody>
      </p:sp>
    </p:spTree>
    <p:extLst>
      <p:ext uri="{BB962C8B-B14F-4D97-AF65-F5344CB8AC3E}">
        <p14:creationId xmlns:p14="http://schemas.microsoft.com/office/powerpoint/2010/main" val="377902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21EC6-8691-2948-1C0D-03EE5A95111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3CFC33A-5233-BB36-4CC0-A80CB2CCAA03}"/>
              </a:ext>
            </a:extLst>
          </p:cNvPr>
          <p:cNvSpPr/>
          <p:nvPr/>
        </p:nvSpPr>
        <p:spPr>
          <a:xfrm>
            <a:off x="335728" y="101027"/>
            <a:ext cx="8643938"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Évaluation du Modèle</a:t>
            </a:r>
            <a:endParaRPr lang="en-US" sz="2400" dirty="0"/>
          </a:p>
        </p:txBody>
      </p:sp>
      <p:pic>
        <p:nvPicPr>
          <p:cNvPr id="13" name="Image 2" descr="preencoded.png">
            <a:extLst>
              <a:ext uri="{FF2B5EF4-FFF2-40B4-BE49-F238E27FC236}">
                <a16:creationId xmlns:a16="http://schemas.microsoft.com/office/drawing/2014/main" id="{BAC8C975-B88D-F3BA-CB71-BAEBF0BE6B2A}"/>
              </a:ext>
            </a:extLst>
          </p:cNvPr>
          <p:cNvPicPr>
            <a:picLocks noChangeAspect="1"/>
          </p:cNvPicPr>
          <p:nvPr/>
        </p:nvPicPr>
        <p:blipFill>
          <a:blip r:embed="rId3"/>
          <a:stretch>
            <a:fillRect/>
          </a:stretch>
        </p:blipFill>
        <p:spPr>
          <a:xfrm>
            <a:off x="4486247" y="1271588"/>
            <a:ext cx="171450" cy="171450"/>
          </a:xfrm>
          <a:prstGeom prst="rect">
            <a:avLst/>
          </a:prstGeom>
        </p:spPr>
      </p:pic>
      <p:pic>
        <p:nvPicPr>
          <p:cNvPr id="20" name="Image 3" descr="preencoded.png">
            <a:extLst>
              <a:ext uri="{FF2B5EF4-FFF2-40B4-BE49-F238E27FC236}">
                <a16:creationId xmlns:a16="http://schemas.microsoft.com/office/drawing/2014/main" id="{DDA86E52-D868-AE4B-60DB-923CDAA261C3}"/>
              </a:ext>
            </a:extLst>
          </p:cNvPr>
          <p:cNvPicPr>
            <a:picLocks noChangeAspect="1"/>
          </p:cNvPicPr>
          <p:nvPr/>
        </p:nvPicPr>
        <p:blipFill>
          <a:blip r:embed="rId4"/>
          <a:stretch>
            <a:fillRect/>
          </a:stretch>
        </p:blipFill>
        <p:spPr>
          <a:xfrm>
            <a:off x="7414013" y="1271588"/>
            <a:ext cx="150019" cy="171450"/>
          </a:xfrm>
          <a:prstGeom prst="rect">
            <a:avLst/>
          </a:prstGeom>
        </p:spPr>
      </p:pic>
      <p:sp>
        <p:nvSpPr>
          <p:cNvPr id="27" name="Text 20">
            <a:extLst>
              <a:ext uri="{FF2B5EF4-FFF2-40B4-BE49-F238E27FC236}">
                <a16:creationId xmlns:a16="http://schemas.microsoft.com/office/drawing/2014/main" id="{5528D629-C87E-667F-35D2-19A7D7248A5D}"/>
              </a:ext>
            </a:extLst>
          </p:cNvPr>
          <p:cNvSpPr/>
          <p:nvPr/>
        </p:nvSpPr>
        <p:spPr>
          <a:xfrm>
            <a:off x="457874" y="577482"/>
            <a:ext cx="2949009" cy="246221"/>
          </a:xfrm>
          <a:prstGeom prst="rect">
            <a:avLst/>
          </a:prstGeom>
          <a:noFill/>
          <a:ln/>
        </p:spPr>
        <p:txBody>
          <a:bodyPr wrap="square" lIns="0" tIns="0" rIns="0" bIns="0" rtlCol="0" anchor="ctr">
            <a:spAutoFit/>
          </a:bodyPr>
          <a:lstStyle/>
          <a:p>
            <a:pPr marL="0" indent="0">
              <a:buNone/>
            </a:pPr>
            <a:r>
              <a:rPr lang="en-US" sz="1600" b="1" dirty="0">
                <a:solidFill>
                  <a:schemeClr val="accent1"/>
                </a:solidFill>
                <a:ea typeface="Inter" pitchFamily="34" charset="-122"/>
                <a:cs typeface="Inter" pitchFamily="34" charset="-120"/>
              </a:rPr>
              <a:t>Comparaison des Algorithmes</a:t>
            </a:r>
            <a:endParaRPr lang="en-US" sz="1600" dirty="0">
              <a:solidFill>
                <a:schemeClr val="accent1"/>
              </a:solidFill>
            </a:endParaRPr>
          </a:p>
        </p:txBody>
      </p:sp>
      <p:sp>
        <p:nvSpPr>
          <p:cNvPr id="28" name="Shape 21">
            <a:extLst>
              <a:ext uri="{FF2B5EF4-FFF2-40B4-BE49-F238E27FC236}">
                <a16:creationId xmlns:a16="http://schemas.microsoft.com/office/drawing/2014/main" id="{0758E382-9442-4BB1-D652-AF163CBE85F8}"/>
              </a:ext>
            </a:extLst>
          </p:cNvPr>
          <p:cNvSpPr/>
          <p:nvPr/>
        </p:nvSpPr>
        <p:spPr>
          <a:xfrm>
            <a:off x="474374" y="1086791"/>
            <a:ext cx="1390966" cy="346472"/>
          </a:xfrm>
          <a:prstGeom prst="rect">
            <a:avLst/>
          </a:prstGeom>
          <a:solidFill>
            <a:srgbClr val="F1F5F9"/>
          </a:solidFill>
          <a:ln/>
        </p:spPr>
      </p:sp>
      <p:sp>
        <p:nvSpPr>
          <p:cNvPr id="31" name="Shape 24">
            <a:extLst>
              <a:ext uri="{FF2B5EF4-FFF2-40B4-BE49-F238E27FC236}">
                <a16:creationId xmlns:a16="http://schemas.microsoft.com/office/drawing/2014/main" id="{DDAB53A4-3694-FA2D-466B-836C1FD06636}"/>
              </a:ext>
            </a:extLst>
          </p:cNvPr>
          <p:cNvSpPr/>
          <p:nvPr/>
        </p:nvSpPr>
        <p:spPr>
          <a:xfrm>
            <a:off x="1830622" y="1092833"/>
            <a:ext cx="1821907" cy="346472"/>
          </a:xfrm>
          <a:prstGeom prst="rect">
            <a:avLst/>
          </a:prstGeom>
          <a:solidFill>
            <a:srgbClr val="F1F5F9"/>
          </a:solidFill>
          <a:ln/>
        </p:spPr>
        <p:txBody>
          <a:bodyPr/>
          <a:lstStyle/>
          <a:p>
            <a:endParaRPr lang="fr-FR" dirty="0"/>
          </a:p>
        </p:txBody>
      </p:sp>
      <p:sp>
        <p:nvSpPr>
          <p:cNvPr id="33" name="Text 26">
            <a:extLst>
              <a:ext uri="{FF2B5EF4-FFF2-40B4-BE49-F238E27FC236}">
                <a16:creationId xmlns:a16="http://schemas.microsoft.com/office/drawing/2014/main" id="{B7A099EA-23E3-36B4-1990-1A54CC9882F9}"/>
              </a:ext>
            </a:extLst>
          </p:cNvPr>
          <p:cNvSpPr/>
          <p:nvPr/>
        </p:nvSpPr>
        <p:spPr>
          <a:xfrm>
            <a:off x="1755784" y="1033381"/>
            <a:ext cx="1893345"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E293B"/>
                </a:solidFill>
                <a:ea typeface="Inter" pitchFamily="34" charset="-122"/>
                <a:cs typeface="Inter" pitchFamily="34" charset="-120"/>
              </a:rPr>
              <a:t>Silhouette Score</a:t>
            </a:r>
            <a:endParaRPr lang="en-US" sz="1400" dirty="0"/>
          </a:p>
        </p:txBody>
      </p:sp>
      <p:sp>
        <p:nvSpPr>
          <p:cNvPr id="34" name="Shape 27">
            <a:extLst>
              <a:ext uri="{FF2B5EF4-FFF2-40B4-BE49-F238E27FC236}">
                <a16:creationId xmlns:a16="http://schemas.microsoft.com/office/drawing/2014/main" id="{A8664191-B4EB-3433-14E1-124AB54F83F2}"/>
              </a:ext>
            </a:extLst>
          </p:cNvPr>
          <p:cNvSpPr/>
          <p:nvPr/>
        </p:nvSpPr>
        <p:spPr>
          <a:xfrm>
            <a:off x="3597302" y="1085072"/>
            <a:ext cx="1703198" cy="346472"/>
          </a:xfrm>
          <a:prstGeom prst="rect">
            <a:avLst/>
          </a:prstGeom>
          <a:solidFill>
            <a:srgbClr val="F1F5F9"/>
          </a:solidFill>
          <a:ln/>
        </p:spPr>
      </p:sp>
      <p:sp>
        <p:nvSpPr>
          <p:cNvPr id="36" name="Text 29">
            <a:extLst>
              <a:ext uri="{FF2B5EF4-FFF2-40B4-BE49-F238E27FC236}">
                <a16:creationId xmlns:a16="http://schemas.microsoft.com/office/drawing/2014/main" id="{EE46AB6C-D8D4-2C75-4D82-8624405A03DC}"/>
              </a:ext>
            </a:extLst>
          </p:cNvPr>
          <p:cNvSpPr/>
          <p:nvPr/>
        </p:nvSpPr>
        <p:spPr>
          <a:xfrm>
            <a:off x="3501023" y="1044569"/>
            <a:ext cx="1774636"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E293B"/>
                </a:solidFill>
                <a:ea typeface="Inter" pitchFamily="34" charset="-122"/>
                <a:cs typeface="Inter" pitchFamily="34" charset="-120"/>
              </a:rPr>
              <a:t>Davies-Bouldin</a:t>
            </a:r>
            <a:endParaRPr lang="en-US" sz="1400" dirty="0"/>
          </a:p>
        </p:txBody>
      </p:sp>
      <p:sp>
        <p:nvSpPr>
          <p:cNvPr id="44" name="Shape 37">
            <a:extLst>
              <a:ext uri="{FF2B5EF4-FFF2-40B4-BE49-F238E27FC236}">
                <a16:creationId xmlns:a16="http://schemas.microsoft.com/office/drawing/2014/main" id="{FA814B0B-AEA9-CB45-1C90-65388EBB1412}"/>
              </a:ext>
            </a:extLst>
          </p:cNvPr>
          <p:cNvSpPr/>
          <p:nvPr/>
        </p:nvSpPr>
        <p:spPr>
          <a:xfrm>
            <a:off x="2069853" y="1544441"/>
            <a:ext cx="1579645" cy="346472"/>
          </a:xfrm>
          <a:prstGeom prst="rect">
            <a:avLst/>
          </a:prstGeom>
          <a:solidFill>
            <a:srgbClr val="DCFCE7"/>
          </a:solidFill>
          <a:ln/>
        </p:spPr>
        <p:txBody>
          <a:bodyPr/>
          <a:lstStyle/>
          <a:p>
            <a:pPr algn="ctr"/>
            <a:r>
              <a:rPr lang="fr-FR" sz="1400" dirty="0"/>
              <a:t>0.428</a:t>
            </a:r>
            <a:endParaRPr lang="fr-SN" sz="1400" dirty="0"/>
          </a:p>
        </p:txBody>
      </p:sp>
      <p:sp>
        <p:nvSpPr>
          <p:cNvPr id="46" name="Text 39">
            <a:extLst>
              <a:ext uri="{FF2B5EF4-FFF2-40B4-BE49-F238E27FC236}">
                <a16:creationId xmlns:a16="http://schemas.microsoft.com/office/drawing/2014/main" id="{3BC64299-8FC0-5FCE-1F61-A7A5D36CD99A}"/>
              </a:ext>
            </a:extLst>
          </p:cNvPr>
          <p:cNvSpPr/>
          <p:nvPr/>
        </p:nvSpPr>
        <p:spPr>
          <a:xfrm>
            <a:off x="1722547" y="1479503"/>
            <a:ext cx="1893345" cy="421654"/>
          </a:xfrm>
          <a:prstGeom prst="rect">
            <a:avLst/>
          </a:prstGeom>
          <a:noFill/>
          <a:ln/>
        </p:spPr>
        <p:txBody>
          <a:bodyPr wrap="square" lIns="102108" tIns="102108" rIns="102108" bIns="102108" rtlCol="0" anchor="ctr">
            <a:spAutoFit/>
          </a:bodyPr>
          <a:lstStyle/>
          <a:p>
            <a:pPr marL="0" indent="0" algn="ctr">
              <a:buNone/>
            </a:pPr>
            <a:endParaRPr lang="en-US" sz="1400" dirty="0"/>
          </a:p>
        </p:txBody>
      </p:sp>
      <p:sp>
        <p:nvSpPr>
          <p:cNvPr id="47" name="Shape 40">
            <a:extLst>
              <a:ext uri="{FF2B5EF4-FFF2-40B4-BE49-F238E27FC236}">
                <a16:creationId xmlns:a16="http://schemas.microsoft.com/office/drawing/2014/main" id="{8C1E19EE-02F5-BF5F-BC7A-A027484E3A59}"/>
              </a:ext>
            </a:extLst>
          </p:cNvPr>
          <p:cNvSpPr/>
          <p:nvPr/>
        </p:nvSpPr>
        <p:spPr>
          <a:xfrm>
            <a:off x="3652529" y="1547939"/>
            <a:ext cx="1735575" cy="346472"/>
          </a:xfrm>
          <a:prstGeom prst="rect">
            <a:avLst/>
          </a:prstGeom>
          <a:solidFill>
            <a:srgbClr val="DCFCE7"/>
          </a:solidFill>
          <a:ln/>
        </p:spPr>
        <p:txBody>
          <a:bodyPr/>
          <a:lstStyle/>
          <a:p>
            <a:endParaRPr lang="fr-FR" dirty="0"/>
          </a:p>
        </p:txBody>
      </p:sp>
      <p:sp>
        <p:nvSpPr>
          <p:cNvPr id="49" name="Text 42">
            <a:extLst>
              <a:ext uri="{FF2B5EF4-FFF2-40B4-BE49-F238E27FC236}">
                <a16:creationId xmlns:a16="http://schemas.microsoft.com/office/drawing/2014/main" id="{2A29BF9D-9DB9-E697-FB7A-FD80F3F8B063}"/>
              </a:ext>
            </a:extLst>
          </p:cNvPr>
          <p:cNvSpPr/>
          <p:nvPr/>
        </p:nvSpPr>
        <p:spPr>
          <a:xfrm>
            <a:off x="3568509" y="1478402"/>
            <a:ext cx="1774636"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66534"/>
                </a:solidFill>
                <a:ea typeface="Inter" pitchFamily="34" charset="-122"/>
                <a:cs typeface="Inter" pitchFamily="34" charset="-120"/>
              </a:rPr>
              <a:t>0.825</a:t>
            </a:r>
            <a:endParaRPr lang="en-US" sz="1400" dirty="0"/>
          </a:p>
        </p:txBody>
      </p:sp>
      <p:sp>
        <p:nvSpPr>
          <p:cNvPr id="50" name="Shape 43">
            <a:extLst>
              <a:ext uri="{FF2B5EF4-FFF2-40B4-BE49-F238E27FC236}">
                <a16:creationId xmlns:a16="http://schemas.microsoft.com/office/drawing/2014/main" id="{4E4CBDCF-5488-684E-7A5C-3932451E5EBB}"/>
              </a:ext>
            </a:extLst>
          </p:cNvPr>
          <p:cNvSpPr/>
          <p:nvPr/>
        </p:nvSpPr>
        <p:spPr>
          <a:xfrm>
            <a:off x="5388104" y="1556566"/>
            <a:ext cx="1919348" cy="346472"/>
          </a:xfrm>
          <a:prstGeom prst="rect">
            <a:avLst/>
          </a:prstGeom>
          <a:solidFill>
            <a:srgbClr val="DCFCE7"/>
          </a:solidFill>
          <a:ln/>
        </p:spPr>
      </p:sp>
      <p:sp>
        <p:nvSpPr>
          <p:cNvPr id="52" name="Text 45">
            <a:extLst>
              <a:ext uri="{FF2B5EF4-FFF2-40B4-BE49-F238E27FC236}">
                <a16:creationId xmlns:a16="http://schemas.microsoft.com/office/drawing/2014/main" id="{10309CFE-0E6D-6DD8-9386-5CFFCA5C42E1}"/>
              </a:ext>
            </a:extLst>
          </p:cNvPr>
          <p:cNvSpPr/>
          <p:nvPr/>
        </p:nvSpPr>
        <p:spPr>
          <a:xfrm>
            <a:off x="5563134" y="1487175"/>
            <a:ext cx="1642685"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66534"/>
                </a:solidFill>
                <a:ea typeface="Inter" pitchFamily="34" charset="-122"/>
                <a:cs typeface="Inter" pitchFamily="34" charset="-120"/>
              </a:rPr>
              <a:t>135.102</a:t>
            </a:r>
            <a:endParaRPr lang="en-US" sz="1400" dirty="0"/>
          </a:p>
        </p:txBody>
      </p:sp>
      <p:sp>
        <p:nvSpPr>
          <p:cNvPr id="54" name="Text 47">
            <a:extLst>
              <a:ext uri="{FF2B5EF4-FFF2-40B4-BE49-F238E27FC236}">
                <a16:creationId xmlns:a16="http://schemas.microsoft.com/office/drawing/2014/main" id="{3C99AC35-9771-8C89-67E9-AE88D2E8B3DE}"/>
              </a:ext>
            </a:extLst>
          </p:cNvPr>
          <p:cNvSpPr/>
          <p:nvPr/>
        </p:nvSpPr>
        <p:spPr>
          <a:xfrm>
            <a:off x="492919" y="1971715"/>
            <a:ext cx="1151858" cy="421654"/>
          </a:xfrm>
          <a:prstGeom prst="rect">
            <a:avLst/>
          </a:prstGeom>
          <a:noFill/>
          <a:ln/>
        </p:spPr>
        <p:txBody>
          <a:bodyPr wrap="square" lIns="102108" tIns="102108" rIns="102108" bIns="102108" rtlCol="0" anchor="ctr">
            <a:spAutoFit/>
          </a:bodyPr>
          <a:lstStyle/>
          <a:p>
            <a:pPr marL="0" indent="0" algn="ctr">
              <a:buNone/>
            </a:pPr>
            <a:r>
              <a:rPr lang="en-US" sz="1400" dirty="0">
                <a:solidFill>
                  <a:srgbClr val="1E293B"/>
                </a:solidFill>
                <a:ea typeface="Inter" pitchFamily="34" charset="-122"/>
                <a:cs typeface="Inter" pitchFamily="34" charset="-120"/>
              </a:rPr>
              <a:t>Hiérarchique</a:t>
            </a:r>
            <a:endParaRPr lang="en-US" sz="1400" dirty="0"/>
          </a:p>
        </p:txBody>
      </p:sp>
      <p:sp>
        <p:nvSpPr>
          <p:cNvPr id="55" name="Text 48">
            <a:extLst>
              <a:ext uri="{FF2B5EF4-FFF2-40B4-BE49-F238E27FC236}">
                <a16:creationId xmlns:a16="http://schemas.microsoft.com/office/drawing/2014/main" id="{46822442-16FA-AEE6-DC72-6B8E2A5AE6EB}"/>
              </a:ext>
            </a:extLst>
          </p:cNvPr>
          <p:cNvSpPr/>
          <p:nvPr/>
        </p:nvSpPr>
        <p:spPr>
          <a:xfrm>
            <a:off x="1711844" y="1987452"/>
            <a:ext cx="1893345" cy="421654"/>
          </a:xfrm>
          <a:prstGeom prst="rect">
            <a:avLst/>
          </a:prstGeom>
          <a:noFill/>
          <a:ln/>
        </p:spPr>
        <p:txBody>
          <a:bodyPr wrap="square" lIns="102108" tIns="102108" rIns="102108" bIns="102108" rtlCol="0" anchor="ctr">
            <a:spAutoFit/>
          </a:bodyPr>
          <a:lstStyle/>
          <a:p>
            <a:pPr marL="0" indent="0" algn="ctr">
              <a:buNone/>
            </a:pPr>
            <a:r>
              <a:rPr lang="en-US" sz="1400" dirty="0"/>
              <a:t>0.420</a:t>
            </a:r>
          </a:p>
        </p:txBody>
      </p:sp>
      <p:sp>
        <p:nvSpPr>
          <p:cNvPr id="56" name="Text 49">
            <a:extLst>
              <a:ext uri="{FF2B5EF4-FFF2-40B4-BE49-F238E27FC236}">
                <a16:creationId xmlns:a16="http://schemas.microsoft.com/office/drawing/2014/main" id="{660EE66B-37A4-1970-FF39-B9524B736336}"/>
              </a:ext>
            </a:extLst>
          </p:cNvPr>
          <p:cNvSpPr/>
          <p:nvPr/>
        </p:nvSpPr>
        <p:spPr>
          <a:xfrm>
            <a:off x="3553152" y="1987452"/>
            <a:ext cx="1774636" cy="421654"/>
          </a:xfrm>
          <a:prstGeom prst="rect">
            <a:avLst/>
          </a:prstGeom>
          <a:noFill/>
          <a:ln/>
        </p:spPr>
        <p:txBody>
          <a:bodyPr wrap="square" lIns="102108" tIns="102108" rIns="102108" bIns="102108" rtlCol="0" anchor="ctr">
            <a:spAutoFit/>
          </a:bodyPr>
          <a:lstStyle/>
          <a:p>
            <a:pPr marL="0" indent="0" algn="ctr">
              <a:buNone/>
            </a:pPr>
            <a:r>
              <a:rPr lang="en-US" sz="1400" dirty="0"/>
              <a:t>0.852</a:t>
            </a:r>
          </a:p>
        </p:txBody>
      </p:sp>
      <p:sp>
        <p:nvSpPr>
          <p:cNvPr id="57" name="Text 50">
            <a:extLst>
              <a:ext uri="{FF2B5EF4-FFF2-40B4-BE49-F238E27FC236}">
                <a16:creationId xmlns:a16="http://schemas.microsoft.com/office/drawing/2014/main" id="{6B40E409-AFC8-F896-9AE0-19D0452EBDEC}"/>
              </a:ext>
            </a:extLst>
          </p:cNvPr>
          <p:cNvSpPr/>
          <p:nvPr/>
        </p:nvSpPr>
        <p:spPr>
          <a:xfrm>
            <a:off x="5364094" y="1942919"/>
            <a:ext cx="2033820" cy="421654"/>
          </a:xfrm>
          <a:prstGeom prst="rect">
            <a:avLst/>
          </a:prstGeom>
          <a:noFill/>
          <a:ln/>
        </p:spPr>
        <p:txBody>
          <a:bodyPr wrap="square" lIns="102108" tIns="102108" rIns="102108" bIns="102108" rtlCol="0" anchor="ctr">
            <a:spAutoFit/>
          </a:bodyPr>
          <a:lstStyle/>
          <a:p>
            <a:pPr marL="0" indent="0" algn="ctr">
              <a:buNone/>
            </a:pPr>
            <a:r>
              <a:rPr lang="en-US" sz="1400" dirty="0"/>
              <a:t>127.986</a:t>
            </a:r>
          </a:p>
        </p:txBody>
      </p:sp>
      <p:sp>
        <p:nvSpPr>
          <p:cNvPr id="59" name="Text 52">
            <a:extLst>
              <a:ext uri="{FF2B5EF4-FFF2-40B4-BE49-F238E27FC236}">
                <a16:creationId xmlns:a16="http://schemas.microsoft.com/office/drawing/2014/main" id="{F19CFAB9-4F87-71D7-6B7C-99045D0023B0}"/>
              </a:ext>
            </a:extLst>
          </p:cNvPr>
          <p:cNvSpPr/>
          <p:nvPr/>
        </p:nvSpPr>
        <p:spPr>
          <a:xfrm>
            <a:off x="492919" y="2410082"/>
            <a:ext cx="1066350" cy="421654"/>
          </a:xfrm>
          <a:prstGeom prst="rect">
            <a:avLst/>
          </a:prstGeom>
          <a:noFill/>
          <a:ln/>
        </p:spPr>
        <p:txBody>
          <a:bodyPr wrap="square" lIns="102108" tIns="102108" rIns="102108" bIns="102108" rtlCol="0" anchor="ctr">
            <a:spAutoFit/>
          </a:bodyPr>
          <a:lstStyle/>
          <a:p>
            <a:pPr marL="0" indent="0" algn="ctr">
              <a:buNone/>
            </a:pPr>
            <a:r>
              <a:rPr lang="en-US" sz="1400" dirty="0">
                <a:solidFill>
                  <a:srgbClr val="1E293B"/>
                </a:solidFill>
                <a:ea typeface="Inter" pitchFamily="34" charset="-122"/>
                <a:cs typeface="Inter" pitchFamily="34" charset="-120"/>
              </a:rPr>
              <a:t>DBSCAN</a:t>
            </a:r>
            <a:endParaRPr lang="en-US" sz="1400" dirty="0"/>
          </a:p>
        </p:txBody>
      </p:sp>
      <p:sp>
        <p:nvSpPr>
          <p:cNvPr id="60" name="Text 53">
            <a:extLst>
              <a:ext uri="{FF2B5EF4-FFF2-40B4-BE49-F238E27FC236}">
                <a16:creationId xmlns:a16="http://schemas.microsoft.com/office/drawing/2014/main" id="{EFFEA7D4-CC57-6856-3038-3F726E9B4775}"/>
              </a:ext>
            </a:extLst>
          </p:cNvPr>
          <p:cNvSpPr/>
          <p:nvPr/>
        </p:nvSpPr>
        <p:spPr>
          <a:xfrm>
            <a:off x="1729317" y="2379464"/>
            <a:ext cx="1893345" cy="421654"/>
          </a:xfrm>
          <a:prstGeom prst="rect">
            <a:avLst/>
          </a:prstGeom>
          <a:noFill/>
          <a:ln/>
        </p:spPr>
        <p:txBody>
          <a:bodyPr wrap="square" lIns="102108" tIns="102108" rIns="102108" bIns="102108" rtlCol="0" anchor="ctr">
            <a:spAutoFit/>
          </a:bodyPr>
          <a:lstStyle/>
          <a:p>
            <a:pPr algn="ctr"/>
            <a:r>
              <a:rPr lang="en-US" sz="1400" dirty="0">
                <a:solidFill>
                  <a:srgbClr val="1E293B"/>
                </a:solidFill>
                <a:ea typeface="Inter" pitchFamily="34" charset="-122"/>
                <a:cs typeface="Inter" pitchFamily="34" charset="-120"/>
              </a:rPr>
              <a:t>0.185</a:t>
            </a:r>
            <a:endParaRPr lang="en-US" sz="1400" dirty="0"/>
          </a:p>
        </p:txBody>
      </p:sp>
      <p:sp>
        <p:nvSpPr>
          <p:cNvPr id="61" name="Text 54">
            <a:extLst>
              <a:ext uri="{FF2B5EF4-FFF2-40B4-BE49-F238E27FC236}">
                <a16:creationId xmlns:a16="http://schemas.microsoft.com/office/drawing/2014/main" id="{CFA070D3-6A08-70C8-2379-F1CAF2706CDB}"/>
              </a:ext>
            </a:extLst>
          </p:cNvPr>
          <p:cNvSpPr/>
          <p:nvPr/>
        </p:nvSpPr>
        <p:spPr>
          <a:xfrm>
            <a:off x="3528312" y="2330189"/>
            <a:ext cx="1774636" cy="421654"/>
          </a:xfrm>
          <a:prstGeom prst="rect">
            <a:avLst/>
          </a:prstGeom>
          <a:noFill/>
          <a:ln/>
        </p:spPr>
        <p:txBody>
          <a:bodyPr wrap="square" lIns="102108" tIns="102108" rIns="102108" bIns="102108" rtlCol="0" anchor="ctr">
            <a:spAutoFit/>
          </a:bodyPr>
          <a:lstStyle/>
          <a:p>
            <a:pPr algn="ctr"/>
            <a:r>
              <a:rPr lang="en-US" sz="1400" dirty="0">
                <a:solidFill>
                  <a:srgbClr val="1E293B"/>
                </a:solidFill>
                <a:ea typeface="Inter" pitchFamily="34" charset="-122"/>
              </a:rPr>
              <a:t>1.757</a:t>
            </a:r>
            <a:endParaRPr lang="en-US" sz="1400" dirty="0"/>
          </a:p>
        </p:txBody>
      </p:sp>
      <p:sp>
        <p:nvSpPr>
          <p:cNvPr id="62" name="Text 55">
            <a:extLst>
              <a:ext uri="{FF2B5EF4-FFF2-40B4-BE49-F238E27FC236}">
                <a16:creationId xmlns:a16="http://schemas.microsoft.com/office/drawing/2014/main" id="{F1FFB781-1FCF-75CA-95B6-7B7B63FB5272}"/>
              </a:ext>
            </a:extLst>
          </p:cNvPr>
          <p:cNvSpPr/>
          <p:nvPr/>
        </p:nvSpPr>
        <p:spPr>
          <a:xfrm>
            <a:off x="5373081" y="2381826"/>
            <a:ext cx="2033820" cy="421654"/>
          </a:xfrm>
          <a:prstGeom prst="rect">
            <a:avLst/>
          </a:prstGeom>
          <a:noFill/>
          <a:ln/>
        </p:spPr>
        <p:txBody>
          <a:bodyPr wrap="square" lIns="102108" tIns="102108" rIns="102108" bIns="102108" rtlCol="0" anchor="ctr">
            <a:spAutoFit/>
          </a:bodyPr>
          <a:lstStyle/>
          <a:p>
            <a:pPr algn="ctr"/>
            <a:r>
              <a:rPr lang="en-US" sz="1400" dirty="0">
                <a:solidFill>
                  <a:srgbClr val="1E293B"/>
                </a:solidFill>
                <a:ea typeface="Inter" pitchFamily="34" charset="-122"/>
                <a:cs typeface="Inter" pitchFamily="34" charset="-120"/>
              </a:rPr>
              <a:t>34.071</a:t>
            </a:r>
            <a:endParaRPr lang="en-US" sz="1400" dirty="0"/>
          </a:p>
        </p:txBody>
      </p:sp>
      <p:sp>
        <p:nvSpPr>
          <p:cNvPr id="64" name="Shape 57">
            <a:extLst>
              <a:ext uri="{FF2B5EF4-FFF2-40B4-BE49-F238E27FC236}">
                <a16:creationId xmlns:a16="http://schemas.microsoft.com/office/drawing/2014/main" id="{B68E2587-15FE-4DD2-41FE-31F07C2BF515}"/>
              </a:ext>
            </a:extLst>
          </p:cNvPr>
          <p:cNvSpPr/>
          <p:nvPr/>
        </p:nvSpPr>
        <p:spPr>
          <a:xfrm>
            <a:off x="464344" y="5275436"/>
            <a:ext cx="8215313" cy="834340"/>
          </a:xfrm>
          <a:prstGeom prst="rect">
            <a:avLst/>
          </a:prstGeom>
          <a:solidFill>
            <a:srgbClr val="EFF6FF"/>
          </a:solidFill>
          <a:ln/>
        </p:spPr>
      </p:sp>
      <p:sp>
        <p:nvSpPr>
          <p:cNvPr id="65" name="Shape 58">
            <a:extLst>
              <a:ext uri="{FF2B5EF4-FFF2-40B4-BE49-F238E27FC236}">
                <a16:creationId xmlns:a16="http://schemas.microsoft.com/office/drawing/2014/main" id="{2144A79B-D56B-57DA-C24A-11D9E4103BE2}"/>
              </a:ext>
            </a:extLst>
          </p:cNvPr>
          <p:cNvSpPr/>
          <p:nvPr/>
        </p:nvSpPr>
        <p:spPr>
          <a:xfrm>
            <a:off x="464344" y="5275436"/>
            <a:ext cx="28575" cy="834340"/>
          </a:xfrm>
          <a:prstGeom prst="rect">
            <a:avLst/>
          </a:prstGeom>
          <a:solidFill>
            <a:srgbClr val="3B82F6"/>
          </a:solidFill>
          <a:ln/>
        </p:spPr>
      </p:sp>
      <p:sp>
        <p:nvSpPr>
          <p:cNvPr id="66" name="Text 59">
            <a:extLst>
              <a:ext uri="{FF2B5EF4-FFF2-40B4-BE49-F238E27FC236}">
                <a16:creationId xmlns:a16="http://schemas.microsoft.com/office/drawing/2014/main" id="{D1C58C0F-0CEA-C6DA-441C-DCC6AE7CE91F}"/>
              </a:ext>
            </a:extLst>
          </p:cNvPr>
          <p:cNvSpPr/>
          <p:nvPr/>
        </p:nvSpPr>
        <p:spPr>
          <a:xfrm>
            <a:off x="607219" y="5445100"/>
            <a:ext cx="763544" cy="128588"/>
          </a:xfrm>
          <a:prstGeom prst="rect">
            <a:avLst/>
          </a:prstGeom>
          <a:noFill/>
          <a:ln/>
        </p:spPr>
        <p:txBody>
          <a:bodyPr wrap="none" lIns="0" tIns="0" rIns="0" bIns="0" rtlCol="0" anchor="ctr">
            <a:spAutoFit/>
          </a:bodyPr>
          <a:lstStyle/>
          <a:p>
            <a:pPr marL="0" indent="0">
              <a:buNone/>
            </a:pPr>
            <a:r>
              <a:rPr lang="en-US" sz="900" b="1" dirty="0">
                <a:solidFill>
                  <a:srgbClr val="1E40AF"/>
                </a:solidFill>
                <a:latin typeface="Inter" pitchFamily="34" charset="0"/>
                <a:ea typeface="Inter" pitchFamily="34" charset="-122"/>
                <a:cs typeface="Inter" pitchFamily="34" charset="-120"/>
              </a:rPr>
              <a:t>Conclusion :</a:t>
            </a:r>
            <a:endParaRPr lang="en-US" sz="900" dirty="0"/>
          </a:p>
        </p:txBody>
      </p:sp>
      <p:sp>
        <p:nvSpPr>
          <p:cNvPr id="67" name="Text 60">
            <a:extLst>
              <a:ext uri="{FF2B5EF4-FFF2-40B4-BE49-F238E27FC236}">
                <a16:creationId xmlns:a16="http://schemas.microsoft.com/office/drawing/2014/main" id="{F8921460-5ED5-007A-FDA3-2E5D41E9B44C}"/>
              </a:ext>
            </a:extLst>
          </p:cNvPr>
          <p:cNvSpPr/>
          <p:nvPr/>
        </p:nvSpPr>
        <p:spPr>
          <a:xfrm>
            <a:off x="607219" y="5445100"/>
            <a:ext cx="7888765" cy="494314"/>
          </a:xfrm>
          <a:prstGeom prst="rect">
            <a:avLst/>
          </a:prstGeom>
          <a:noFill/>
          <a:ln/>
        </p:spPr>
        <p:txBody>
          <a:bodyPr wrap="square" lIns="0" tIns="0" rIns="0" bIns="0" rtlCol="0" anchor="ctr">
            <a:spAutoFit/>
          </a:bodyPr>
          <a:lstStyle/>
          <a:p>
            <a:pPr marL="0" indent="0">
              <a:buNone/>
            </a:pPr>
            <a:r>
              <a:rPr lang="en-US" sz="900" dirty="0">
                <a:solidFill>
                  <a:srgbClr val="1E40AF"/>
                </a:solidFill>
                <a:latin typeface="Inter" pitchFamily="34" charset="0"/>
                <a:ea typeface="Inter" pitchFamily="34" charset="-122"/>
                <a:cs typeface="Inter" pitchFamily="34" charset="-120"/>
              </a:rPr>
              <a:t>K-Means présente les meilleures performances sur tous les critères d'évaluation. </a:t>
            </a:r>
            <a:endParaRPr lang="en-US" sz="900" dirty="0"/>
          </a:p>
          <a:p>
            <a:pPr marL="0" indent="0">
              <a:buNone/>
            </a:pPr>
            <a:r>
              <a:rPr lang="en-US" sz="900" dirty="0">
                <a:solidFill>
                  <a:srgbClr val="1E40AF"/>
                </a:solidFill>
                <a:latin typeface="Inter" pitchFamily="34" charset="0"/>
                <a:ea typeface="Inter" pitchFamily="34" charset="-122"/>
                <a:cs typeface="Inter" pitchFamily="34" charset="-120"/>
              </a:rPr>
              <a:t>                    Le Silhouette Score de 0.554 indique une segmentation de qualité satisfaisante avec des clusters bien définis et distincts. </a:t>
            </a:r>
            <a:endParaRPr lang="en-US" sz="900" dirty="0"/>
          </a:p>
          <a:p>
            <a:pPr marL="0" indent="0">
              <a:buNone/>
            </a:pPr>
            <a:r>
              <a:rPr lang="en-US" sz="900" dirty="0">
                <a:solidFill>
                  <a:srgbClr val="1E40AF"/>
                </a:solidFill>
                <a:latin typeface="Inter" pitchFamily="34" charset="0"/>
                <a:ea typeface="Inter" pitchFamily="34" charset="-122"/>
                <a:cs typeface="Inter" pitchFamily="34" charset="-120"/>
              </a:rPr>
              <a:t>                    L'algorithme offre également l'avantage d'une complexité computationnelle raisonnable et d'une facilité d'interprétation pour le business.</a:t>
            </a:r>
            <a:endParaRPr lang="en-US" sz="900" dirty="0"/>
          </a:p>
        </p:txBody>
      </p:sp>
      <p:pic>
        <p:nvPicPr>
          <p:cNvPr id="70" name="Image 69">
            <a:extLst>
              <a:ext uri="{FF2B5EF4-FFF2-40B4-BE49-F238E27FC236}">
                <a16:creationId xmlns:a16="http://schemas.microsoft.com/office/drawing/2014/main" id="{A61D9B0D-4E28-132C-E184-1E42736204C1}"/>
              </a:ext>
            </a:extLst>
          </p:cNvPr>
          <p:cNvPicPr>
            <a:picLocks noChangeAspect="1"/>
          </p:cNvPicPr>
          <p:nvPr/>
        </p:nvPicPr>
        <p:blipFill>
          <a:blip r:embed="rId5"/>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68" name="Text 23">
            <a:extLst>
              <a:ext uri="{FF2B5EF4-FFF2-40B4-BE49-F238E27FC236}">
                <a16:creationId xmlns:a16="http://schemas.microsoft.com/office/drawing/2014/main" id="{1B53C012-0EFA-4603-9AA1-7FB849041011}"/>
              </a:ext>
            </a:extLst>
          </p:cNvPr>
          <p:cNvSpPr/>
          <p:nvPr/>
        </p:nvSpPr>
        <p:spPr>
          <a:xfrm>
            <a:off x="305549" y="1023867"/>
            <a:ext cx="1462404"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E293B"/>
                </a:solidFill>
                <a:ea typeface="Inter" pitchFamily="34" charset="-122"/>
                <a:cs typeface="Inter" pitchFamily="34" charset="-120"/>
              </a:rPr>
              <a:t>Algorithme</a:t>
            </a:r>
            <a:endParaRPr lang="en-US" sz="1400" dirty="0"/>
          </a:p>
        </p:txBody>
      </p:sp>
      <p:sp>
        <p:nvSpPr>
          <p:cNvPr id="69" name="Shape 30">
            <a:extLst>
              <a:ext uri="{FF2B5EF4-FFF2-40B4-BE49-F238E27FC236}">
                <a16:creationId xmlns:a16="http://schemas.microsoft.com/office/drawing/2014/main" id="{4A412AA4-B5C1-5662-CE3E-034AC67471D4}"/>
              </a:ext>
            </a:extLst>
          </p:cNvPr>
          <p:cNvSpPr/>
          <p:nvPr/>
        </p:nvSpPr>
        <p:spPr>
          <a:xfrm>
            <a:off x="5300500" y="1078245"/>
            <a:ext cx="1962383" cy="346472"/>
          </a:xfrm>
          <a:prstGeom prst="rect">
            <a:avLst/>
          </a:prstGeom>
          <a:solidFill>
            <a:srgbClr val="F1F5F9"/>
          </a:solidFill>
          <a:ln/>
        </p:spPr>
      </p:sp>
      <p:sp>
        <p:nvSpPr>
          <p:cNvPr id="71" name="Text 32">
            <a:extLst>
              <a:ext uri="{FF2B5EF4-FFF2-40B4-BE49-F238E27FC236}">
                <a16:creationId xmlns:a16="http://schemas.microsoft.com/office/drawing/2014/main" id="{CC5161A3-F395-03F1-399C-8A0773ECD336}"/>
              </a:ext>
            </a:extLst>
          </p:cNvPr>
          <p:cNvSpPr/>
          <p:nvPr/>
        </p:nvSpPr>
        <p:spPr>
          <a:xfrm>
            <a:off x="5264782" y="1021117"/>
            <a:ext cx="2033820" cy="421654"/>
          </a:xfrm>
          <a:prstGeom prst="rect">
            <a:avLst/>
          </a:prstGeom>
          <a:noFill/>
          <a:ln/>
        </p:spPr>
        <p:txBody>
          <a:bodyPr wrap="square" lIns="102108" tIns="102108" rIns="102108" bIns="102108" rtlCol="0" anchor="ctr">
            <a:spAutoFit/>
          </a:bodyPr>
          <a:lstStyle/>
          <a:p>
            <a:pPr marL="0" indent="0" algn="ctr">
              <a:buNone/>
            </a:pPr>
            <a:r>
              <a:rPr lang="en-US" sz="1400" b="1" dirty="0">
                <a:solidFill>
                  <a:srgbClr val="1E293B"/>
                </a:solidFill>
                <a:ea typeface="Inter" pitchFamily="34" charset="-122"/>
                <a:cs typeface="Inter" pitchFamily="34" charset="-120"/>
              </a:rPr>
              <a:t>Calinski-Harabasz</a:t>
            </a:r>
            <a:endParaRPr lang="en-US" sz="1400" dirty="0"/>
          </a:p>
        </p:txBody>
      </p:sp>
      <p:sp>
        <p:nvSpPr>
          <p:cNvPr id="72" name="Shape 37">
            <a:extLst>
              <a:ext uri="{FF2B5EF4-FFF2-40B4-BE49-F238E27FC236}">
                <a16:creationId xmlns:a16="http://schemas.microsoft.com/office/drawing/2014/main" id="{0A18CECD-63A8-E7C9-E53D-8D76AA3A5758}"/>
              </a:ext>
            </a:extLst>
          </p:cNvPr>
          <p:cNvSpPr/>
          <p:nvPr/>
        </p:nvSpPr>
        <p:spPr>
          <a:xfrm>
            <a:off x="459809" y="1748708"/>
            <a:ext cx="1588948" cy="346472"/>
          </a:xfrm>
          <a:prstGeom prst="rect">
            <a:avLst/>
          </a:prstGeom>
          <a:solidFill>
            <a:schemeClr val="bg1"/>
          </a:solidFill>
          <a:ln/>
        </p:spPr>
      </p:sp>
      <p:sp>
        <p:nvSpPr>
          <p:cNvPr id="73" name="Text 36">
            <a:extLst>
              <a:ext uri="{FF2B5EF4-FFF2-40B4-BE49-F238E27FC236}">
                <a16:creationId xmlns:a16="http://schemas.microsoft.com/office/drawing/2014/main" id="{B9572B56-4D6F-358A-8FD6-7D2EBA82491D}"/>
              </a:ext>
            </a:extLst>
          </p:cNvPr>
          <p:cNvSpPr/>
          <p:nvPr/>
        </p:nvSpPr>
        <p:spPr>
          <a:xfrm>
            <a:off x="518366" y="1533861"/>
            <a:ext cx="1126411" cy="215444"/>
          </a:xfrm>
          <a:prstGeom prst="rect">
            <a:avLst/>
          </a:prstGeom>
          <a:noFill/>
          <a:ln/>
        </p:spPr>
        <p:txBody>
          <a:bodyPr wrap="square" lIns="0" tIns="0" rIns="0" bIns="0" rtlCol="0" anchor="ctr">
            <a:spAutoFit/>
          </a:bodyPr>
          <a:lstStyle/>
          <a:p>
            <a:pPr marL="0" indent="0" algn="ctr">
              <a:buNone/>
            </a:pPr>
            <a:r>
              <a:rPr lang="en-US" sz="1400" b="1" dirty="0">
                <a:solidFill>
                  <a:srgbClr val="1E293B"/>
                </a:solidFill>
                <a:ea typeface="Inter" pitchFamily="34" charset="-122"/>
                <a:cs typeface="Inter" pitchFamily="34" charset="-120"/>
              </a:rPr>
              <a:t>K-Means</a:t>
            </a:r>
            <a:endParaRPr lang="en-US" sz="1400" dirty="0"/>
          </a:p>
        </p:txBody>
      </p:sp>
      <p:sp>
        <p:nvSpPr>
          <p:cNvPr id="74" name="Text 29">
            <a:extLst>
              <a:ext uri="{FF2B5EF4-FFF2-40B4-BE49-F238E27FC236}">
                <a16:creationId xmlns:a16="http://schemas.microsoft.com/office/drawing/2014/main" id="{DC58AD38-9E4D-59B4-DB5D-98DE6FFAB93F}"/>
              </a:ext>
            </a:extLst>
          </p:cNvPr>
          <p:cNvSpPr/>
          <p:nvPr/>
        </p:nvSpPr>
        <p:spPr>
          <a:xfrm>
            <a:off x="464344" y="2843311"/>
            <a:ext cx="4302965" cy="246221"/>
          </a:xfrm>
          <a:prstGeom prst="rect">
            <a:avLst/>
          </a:prstGeom>
          <a:noFill/>
          <a:ln/>
        </p:spPr>
        <p:txBody>
          <a:bodyPr wrap="square" lIns="0" tIns="0" rIns="0" bIns="0" rtlCol="0" anchor="ctr">
            <a:spAutoFit/>
          </a:bodyPr>
          <a:lstStyle/>
          <a:p>
            <a:pPr marL="0" indent="0">
              <a:buNone/>
            </a:pPr>
            <a:r>
              <a:rPr lang="en-US" sz="1600" b="1" dirty="0">
                <a:solidFill>
                  <a:schemeClr val="accent1"/>
                </a:solidFill>
                <a:ea typeface="Inter" pitchFamily="34" charset="-122"/>
                <a:cs typeface="Inter" pitchFamily="34" charset="-120"/>
              </a:rPr>
              <a:t>Choix du Meilleur modèle</a:t>
            </a:r>
            <a:endParaRPr lang="en-US" sz="1600" dirty="0">
              <a:solidFill>
                <a:schemeClr val="accent1"/>
              </a:solidFill>
            </a:endParaRPr>
          </a:p>
        </p:txBody>
      </p:sp>
      <p:cxnSp>
        <p:nvCxnSpPr>
          <p:cNvPr id="80" name="Connecteur droit 79">
            <a:extLst>
              <a:ext uri="{FF2B5EF4-FFF2-40B4-BE49-F238E27FC236}">
                <a16:creationId xmlns:a16="http://schemas.microsoft.com/office/drawing/2014/main" id="{69EE1E06-2173-1C02-CC46-B18F5856D805}"/>
              </a:ext>
            </a:extLst>
          </p:cNvPr>
          <p:cNvCxnSpPr>
            <a:cxnSpLocks/>
          </p:cNvCxnSpPr>
          <p:nvPr/>
        </p:nvCxnSpPr>
        <p:spPr>
          <a:xfrm>
            <a:off x="3014663" y="2966422"/>
            <a:ext cx="6129336" cy="78619"/>
          </a:xfrm>
          <a:prstGeom prst="line">
            <a:avLst/>
          </a:prstGeom>
          <a:ln w="50800">
            <a:headEnd w="med" len="med"/>
            <a:tailEnd w="med" len="sm"/>
          </a:ln>
        </p:spPr>
        <p:style>
          <a:lnRef idx="3">
            <a:schemeClr val="accent1"/>
          </a:lnRef>
          <a:fillRef idx="0">
            <a:schemeClr val="accent1"/>
          </a:fillRef>
          <a:effectRef idx="2">
            <a:schemeClr val="accent1"/>
          </a:effectRef>
          <a:fontRef idx="minor">
            <a:schemeClr val="tx1"/>
          </a:fontRef>
        </p:style>
      </p:cxnSp>
      <p:cxnSp>
        <p:nvCxnSpPr>
          <p:cNvPr id="81" name="Connecteur droit 80">
            <a:extLst>
              <a:ext uri="{FF2B5EF4-FFF2-40B4-BE49-F238E27FC236}">
                <a16:creationId xmlns:a16="http://schemas.microsoft.com/office/drawing/2014/main" id="{E3C70B38-D0A5-90B9-1CCE-CF24CEC63F81}"/>
              </a:ext>
            </a:extLst>
          </p:cNvPr>
          <p:cNvCxnSpPr>
            <a:cxnSpLocks/>
            <a:endCxn id="70" idx="2"/>
          </p:cNvCxnSpPr>
          <p:nvPr/>
        </p:nvCxnSpPr>
        <p:spPr>
          <a:xfrm>
            <a:off x="3153053" y="711693"/>
            <a:ext cx="5526603" cy="31960"/>
          </a:xfrm>
          <a:prstGeom prst="line">
            <a:avLst/>
          </a:prstGeom>
          <a:ln w="50800">
            <a:headEnd w="med" len="med"/>
            <a:tailEnd w="med" len="sm"/>
          </a:ln>
        </p:spPr>
        <p:style>
          <a:lnRef idx="3">
            <a:schemeClr val="accent1"/>
          </a:lnRef>
          <a:fillRef idx="0">
            <a:schemeClr val="accent1"/>
          </a:fillRef>
          <a:effectRef idx="2">
            <a:schemeClr val="accent1"/>
          </a:effectRef>
          <a:fontRef idx="minor">
            <a:schemeClr val="tx1"/>
          </a:fontRef>
        </p:style>
      </p:cxnSp>
      <p:pic>
        <p:nvPicPr>
          <p:cNvPr id="5" name="Image 4">
            <a:extLst>
              <a:ext uri="{FF2B5EF4-FFF2-40B4-BE49-F238E27FC236}">
                <a16:creationId xmlns:a16="http://schemas.microsoft.com/office/drawing/2014/main" id="{9DB225D3-B620-4BF7-FF84-633757432FA0}"/>
              </a:ext>
            </a:extLst>
          </p:cNvPr>
          <p:cNvPicPr>
            <a:picLocks noChangeAspect="1"/>
          </p:cNvPicPr>
          <p:nvPr/>
        </p:nvPicPr>
        <p:blipFill>
          <a:blip r:embed="rId6"/>
          <a:stretch>
            <a:fillRect/>
          </a:stretch>
        </p:blipFill>
        <p:spPr>
          <a:xfrm>
            <a:off x="7307452" y="1018633"/>
            <a:ext cx="1827938" cy="1947789"/>
          </a:xfrm>
          <a:prstGeom prst="rect">
            <a:avLst/>
          </a:prstGeom>
        </p:spPr>
      </p:pic>
      <p:sp>
        <p:nvSpPr>
          <p:cNvPr id="10" name="Rectangle : coins arrondis 9">
            <a:extLst>
              <a:ext uri="{FF2B5EF4-FFF2-40B4-BE49-F238E27FC236}">
                <a16:creationId xmlns:a16="http://schemas.microsoft.com/office/drawing/2014/main" id="{A0CC7128-EDE7-06DD-E263-4493DCF061C7}"/>
              </a:ext>
            </a:extLst>
          </p:cNvPr>
          <p:cNvSpPr/>
          <p:nvPr/>
        </p:nvSpPr>
        <p:spPr>
          <a:xfrm>
            <a:off x="1275428" y="3289683"/>
            <a:ext cx="6764538" cy="16101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dirty="0">
                <a:solidFill>
                  <a:schemeClr val="tx1"/>
                </a:solidFill>
                <a:latin typeface="Times New Roman" panose="02020603050405020304" pitchFamily="18" charset="0"/>
                <a:cs typeface="Times New Roman" panose="02020603050405020304" pitchFamily="18" charset="0"/>
              </a:rPr>
              <a:t>Suivant toutes les métriques , l’algorithme du K-Means présente les meilleures performances. Notre métrique principale est la Silhouette Score car elle mesure à la fois la cohésion des clusters et leur séparation, tout en restant facile à interpréter (métrique compris entre -1 et 1). Et suivant la Silhouette Score le modèle retenu est K-</a:t>
            </a:r>
            <a:r>
              <a:rPr lang="fr-FR" sz="1600" dirty="0" err="1">
                <a:solidFill>
                  <a:schemeClr val="tx1"/>
                </a:solidFill>
                <a:latin typeface="Times New Roman" panose="02020603050405020304" pitchFamily="18" charset="0"/>
                <a:cs typeface="Times New Roman" panose="02020603050405020304" pitchFamily="18" charset="0"/>
              </a:rPr>
              <a:t>means</a:t>
            </a:r>
            <a:r>
              <a:rPr lang="fr-FR" sz="1600" dirty="0">
                <a:solidFill>
                  <a:schemeClr val="tx1"/>
                </a:solidFill>
                <a:latin typeface="Times New Roman" panose="02020603050405020304" pitchFamily="18" charset="0"/>
                <a:cs typeface="Times New Roman" panose="02020603050405020304" pitchFamily="18" charset="0"/>
              </a:rPr>
              <a:t> pour segmenter les clients de Dubaï Mall.</a:t>
            </a:r>
            <a:endParaRPr lang="fr-S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532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6634"/>
            <a:ext cx="9144000" cy="6349231"/>
          </a:xfrm>
          <a:prstGeom prst="rect">
            <a:avLst/>
          </a:prstGeom>
        </p:spPr>
      </p:pic>
      <p:sp>
        <p:nvSpPr>
          <p:cNvPr id="3" name="Text 0"/>
          <p:cNvSpPr/>
          <p:nvPr/>
        </p:nvSpPr>
        <p:spPr>
          <a:xfrm>
            <a:off x="285750" y="315397"/>
            <a:ext cx="8643938"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Modèle K-Means Optimal</a:t>
            </a:r>
            <a:endParaRPr lang="en-US" sz="2400" dirty="0"/>
          </a:p>
        </p:txBody>
      </p:sp>
      <p:sp>
        <p:nvSpPr>
          <p:cNvPr id="4" name="Shape 1"/>
          <p:cNvSpPr/>
          <p:nvPr/>
        </p:nvSpPr>
        <p:spPr>
          <a:xfrm>
            <a:off x="285750" y="964406"/>
            <a:ext cx="4196953" cy="4364931"/>
          </a:xfrm>
          <a:prstGeom prst="rect">
            <a:avLst/>
          </a:prstGeom>
          <a:solidFill>
            <a:srgbClr val="FFFFFF"/>
          </a:solidFill>
          <a:ln/>
        </p:spPr>
      </p:sp>
      <p:sp>
        <p:nvSpPr>
          <p:cNvPr id="6" name="Text 2"/>
          <p:cNvSpPr/>
          <p:nvPr/>
        </p:nvSpPr>
        <p:spPr>
          <a:xfrm>
            <a:off x="758116" y="1114342"/>
            <a:ext cx="3545994" cy="215444"/>
          </a:xfrm>
          <a:prstGeom prst="rect">
            <a:avLst/>
          </a:prstGeom>
          <a:noFill/>
          <a:ln/>
        </p:spPr>
        <p:txBody>
          <a:bodyPr wrap="square" lIns="0" tIns="0" rIns="0" bIns="0" rtlCol="0" anchor="ctr">
            <a:spAutoFit/>
          </a:bodyPr>
          <a:lstStyle/>
          <a:p>
            <a:pPr marL="0" indent="0">
              <a:buNone/>
            </a:pPr>
            <a:r>
              <a:rPr lang="en-US" sz="1400" b="1" dirty="0">
                <a:solidFill>
                  <a:srgbClr val="1E40AF"/>
                </a:solidFill>
                <a:ea typeface="Inter" pitchFamily="34" charset="-122"/>
                <a:cs typeface="Inter" pitchFamily="34" charset="-120"/>
              </a:rPr>
              <a:t>Détermination du Nombre Optimal de Clusters</a:t>
            </a:r>
            <a:endParaRPr lang="en-US" sz="1400" dirty="0"/>
          </a:p>
        </p:txBody>
      </p:sp>
      <p:sp>
        <p:nvSpPr>
          <p:cNvPr id="8" name="Shape 3"/>
          <p:cNvSpPr/>
          <p:nvPr/>
        </p:nvSpPr>
        <p:spPr>
          <a:xfrm>
            <a:off x="478631" y="3339011"/>
            <a:ext cx="3839766" cy="671513"/>
          </a:xfrm>
          <a:prstGeom prst="rect">
            <a:avLst/>
          </a:prstGeom>
          <a:solidFill>
            <a:srgbClr val="DCFCE7"/>
          </a:solidFill>
          <a:ln w="198">
            <a:solidFill>
              <a:schemeClr val="tx1"/>
            </a:solidFill>
            <a:prstDash val="solid"/>
          </a:ln>
        </p:spPr>
      </p:sp>
      <p:sp>
        <p:nvSpPr>
          <p:cNvPr id="9" name="Text 4"/>
          <p:cNvSpPr/>
          <p:nvPr/>
        </p:nvSpPr>
        <p:spPr>
          <a:xfrm>
            <a:off x="571500" y="3339011"/>
            <a:ext cx="3696891" cy="307777"/>
          </a:xfrm>
          <a:prstGeom prst="rect">
            <a:avLst/>
          </a:prstGeom>
          <a:noFill/>
          <a:ln/>
        </p:spPr>
        <p:txBody>
          <a:bodyPr wrap="square" lIns="0" tIns="0" rIns="0" bIns="0" rtlCol="0" anchor="ctr">
            <a:spAutoFit/>
          </a:bodyPr>
          <a:lstStyle/>
          <a:p>
            <a:pPr marL="0" indent="0" algn="ctr">
              <a:buNone/>
            </a:pPr>
            <a:r>
              <a:rPr lang="en-US" sz="2000" b="1" dirty="0">
                <a:solidFill>
                  <a:srgbClr val="16A34A"/>
                </a:solidFill>
                <a:ea typeface="Inter" pitchFamily="34" charset="-122"/>
                <a:cs typeface="Inter" pitchFamily="34" charset="-120"/>
              </a:rPr>
              <a:t>k = 6</a:t>
            </a:r>
            <a:endParaRPr lang="en-US" sz="2000" dirty="0"/>
          </a:p>
        </p:txBody>
      </p:sp>
      <p:sp>
        <p:nvSpPr>
          <p:cNvPr id="10" name="Text 5"/>
          <p:cNvSpPr/>
          <p:nvPr/>
        </p:nvSpPr>
        <p:spPr>
          <a:xfrm>
            <a:off x="571500" y="3666816"/>
            <a:ext cx="3696891" cy="215444"/>
          </a:xfrm>
          <a:prstGeom prst="rect">
            <a:avLst/>
          </a:prstGeom>
          <a:noFill/>
          <a:ln/>
        </p:spPr>
        <p:txBody>
          <a:bodyPr wrap="square" lIns="0" tIns="0" rIns="0" bIns="0" rtlCol="0" anchor="ctr">
            <a:spAutoFit/>
          </a:bodyPr>
          <a:lstStyle/>
          <a:p>
            <a:pPr marL="0" indent="0" algn="ctr">
              <a:buNone/>
            </a:pPr>
            <a:r>
              <a:rPr lang="en-US" sz="1400" b="1" dirty="0">
                <a:solidFill>
                  <a:srgbClr val="166534"/>
                </a:solidFill>
                <a:ea typeface="Inter" pitchFamily="34" charset="-122"/>
                <a:cs typeface="Inter" pitchFamily="34" charset="-120"/>
              </a:rPr>
              <a:t>Nombre optimal de clusters</a:t>
            </a:r>
            <a:endParaRPr lang="en-US" sz="1400" dirty="0"/>
          </a:p>
        </p:txBody>
      </p:sp>
      <p:sp>
        <p:nvSpPr>
          <p:cNvPr id="11" name="Shape 6"/>
          <p:cNvSpPr/>
          <p:nvPr/>
        </p:nvSpPr>
        <p:spPr>
          <a:xfrm>
            <a:off x="474614" y="4059334"/>
            <a:ext cx="3839766" cy="1219842"/>
          </a:xfrm>
          <a:prstGeom prst="rect">
            <a:avLst/>
          </a:prstGeom>
          <a:solidFill>
            <a:srgbClr val="EFF6FF"/>
          </a:solidFill>
          <a:ln>
            <a:solidFill>
              <a:schemeClr val="tx1"/>
            </a:solidFill>
          </a:ln>
        </p:spPr>
        <p:txBody>
          <a:bodyPr/>
          <a:lstStyle/>
          <a:p>
            <a:endParaRPr lang="fr-FR" dirty="0"/>
          </a:p>
        </p:txBody>
      </p:sp>
      <p:sp>
        <p:nvSpPr>
          <p:cNvPr id="12" name="Shape 7"/>
          <p:cNvSpPr/>
          <p:nvPr/>
        </p:nvSpPr>
        <p:spPr>
          <a:xfrm>
            <a:off x="464344" y="4359111"/>
            <a:ext cx="28575" cy="920065"/>
          </a:xfrm>
          <a:prstGeom prst="rect">
            <a:avLst/>
          </a:prstGeom>
          <a:solidFill>
            <a:srgbClr val="3B82F6"/>
          </a:solidFill>
          <a:ln/>
        </p:spPr>
      </p:sp>
      <p:sp>
        <p:nvSpPr>
          <p:cNvPr id="13" name="Text 8"/>
          <p:cNvSpPr/>
          <p:nvPr/>
        </p:nvSpPr>
        <p:spPr>
          <a:xfrm>
            <a:off x="550068" y="4150363"/>
            <a:ext cx="3696891" cy="215444"/>
          </a:xfrm>
          <a:prstGeom prst="rect">
            <a:avLst/>
          </a:prstGeom>
          <a:noFill/>
          <a:ln/>
        </p:spPr>
        <p:txBody>
          <a:bodyPr wrap="square" lIns="0" tIns="0" rIns="0" bIns="0" rtlCol="0" anchor="ctr">
            <a:spAutoFit/>
          </a:bodyPr>
          <a:lstStyle/>
          <a:p>
            <a:pPr marL="0" indent="0">
              <a:buNone/>
            </a:pPr>
            <a:r>
              <a:rPr lang="en-US" sz="1400" b="1" dirty="0">
                <a:solidFill>
                  <a:srgbClr val="1E40AF"/>
                </a:solidFill>
                <a:ea typeface="Inter" pitchFamily="34" charset="-122"/>
                <a:cs typeface="Inter" pitchFamily="34" charset="-120"/>
              </a:rPr>
              <a:t>Justification du choix :</a:t>
            </a:r>
            <a:endParaRPr lang="en-US" sz="1400" dirty="0"/>
          </a:p>
        </p:txBody>
      </p:sp>
      <p:sp>
        <p:nvSpPr>
          <p:cNvPr id="17" name="Shape 12"/>
          <p:cNvSpPr/>
          <p:nvPr/>
        </p:nvSpPr>
        <p:spPr>
          <a:xfrm>
            <a:off x="4661297" y="964406"/>
            <a:ext cx="4196953" cy="4364931"/>
          </a:xfrm>
          <a:prstGeom prst="rect">
            <a:avLst/>
          </a:prstGeom>
          <a:solidFill>
            <a:srgbClr val="FFFFFF"/>
          </a:solidFill>
          <a:ln/>
        </p:spPr>
        <p:txBody>
          <a:bodyPr/>
          <a:lstStyle/>
          <a:p>
            <a:endParaRPr lang="fr-FR" dirty="0"/>
          </a:p>
        </p:txBody>
      </p:sp>
      <p:sp>
        <p:nvSpPr>
          <p:cNvPr id="19" name="Text 13"/>
          <p:cNvSpPr/>
          <p:nvPr/>
        </p:nvSpPr>
        <p:spPr>
          <a:xfrm>
            <a:off x="5108081" y="1111849"/>
            <a:ext cx="2393394" cy="215444"/>
          </a:xfrm>
          <a:prstGeom prst="rect">
            <a:avLst/>
          </a:prstGeom>
          <a:noFill/>
          <a:ln/>
        </p:spPr>
        <p:txBody>
          <a:bodyPr wrap="square" lIns="0" tIns="0" rIns="0" bIns="0" rtlCol="0" anchor="ctr">
            <a:spAutoFit/>
          </a:bodyPr>
          <a:lstStyle/>
          <a:p>
            <a:pPr marL="0" indent="0">
              <a:buNone/>
            </a:pPr>
            <a:r>
              <a:rPr lang="en-US" sz="1400" b="1" dirty="0">
                <a:solidFill>
                  <a:srgbClr val="1E40AF"/>
                </a:solidFill>
                <a:ea typeface="Inter" pitchFamily="34" charset="-122"/>
                <a:cs typeface="Inter" pitchFamily="34" charset="-120"/>
              </a:rPr>
              <a:t>Hyperparamètres Optimisés</a:t>
            </a:r>
            <a:endParaRPr lang="en-US" sz="1400" dirty="0"/>
          </a:p>
        </p:txBody>
      </p:sp>
      <p:sp>
        <p:nvSpPr>
          <p:cNvPr id="20" name="Shape 14"/>
          <p:cNvSpPr/>
          <p:nvPr/>
        </p:nvSpPr>
        <p:spPr>
          <a:xfrm>
            <a:off x="4839891" y="1508754"/>
            <a:ext cx="1866305" cy="610037"/>
          </a:xfrm>
          <a:prstGeom prst="rect">
            <a:avLst/>
          </a:prstGeom>
          <a:solidFill>
            <a:srgbClr val="F1F5F9"/>
          </a:solidFill>
          <a:ln>
            <a:solidFill>
              <a:schemeClr val="tx1"/>
            </a:solidFill>
          </a:ln>
        </p:spPr>
      </p:sp>
      <p:sp>
        <p:nvSpPr>
          <p:cNvPr id="21" name="Text 15"/>
          <p:cNvSpPr/>
          <p:nvPr/>
        </p:nvSpPr>
        <p:spPr>
          <a:xfrm>
            <a:off x="4947047" y="1600722"/>
            <a:ext cx="1723430" cy="184666"/>
          </a:xfrm>
          <a:prstGeom prst="rect">
            <a:avLst/>
          </a:prstGeom>
          <a:noFill/>
          <a:ln/>
        </p:spPr>
        <p:txBody>
          <a:bodyPr wrap="square" lIns="0" tIns="0" rIns="0" bIns="0" rtlCol="0" anchor="ctr">
            <a:spAutoFit/>
          </a:bodyPr>
          <a:lstStyle/>
          <a:p>
            <a:pPr marL="0" indent="0" algn="ctr">
              <a:buNone/>
            </a:pPr>
            <a:r>
              <a:rPr lang="en-US" sz="1200" dirty="0">
                <a:solidFill>
                  <a:srgbClr val="64748B"/>
                </a:solidFill>
                <a:ea typeface="Inter" pitchFamily="34" charset="-122"/>
                <a:cs typeface="Inter" pitchFamily="34" charset="-120"/>
              </a:rPr>
              <a:t>Initialisation</a:t>
            </a:r>
            <a:endParaRPr lang="en-US" sz="1200" dirty="0"/>
          </a:p>
        </p:txBody>
      </p:sp>
      <p:sp>
        <p:nvSpPr>
          <p:cNvPr id="22" name="Text 16"/>
          <p:cNvSpPr/>
          <p:nvPr/>
        </p:nvSpPr>
        <p:spPr>
          <a:xfrm>
            <a:off x="4947047" y="1801055"/>
            <a:ext cx="1723430" cy="215444"/>
          </a:xfrm>
          <a:prstGeom prst="rect">
            <a:avLst/>
          </a:prstGeom>
          <a:noFill/>
          <a:ln/>
        </p:spPr>
        <p:txBody>
          <a:bodyPr wrap="square" lIns="0" tIns="0" rIns="0" bIns="0" rtlCol="0" anchor="ctr">
            <a:spAutoFit/>
          </a:bodyPr>
          <a:lstStyle/>
          <a:p>
            <a:pPr marL="0" indent="0" algn="ctr">
              <a:buNone/>
            </a:pPr>
            <a:r>
              <a:rPr lang="en-US" sz="1400" b="1" dirty="0">
                <a:solidFill>
                  <a:srgbClr val="1E40AF"/>
                </a:solidFill>
                <a:ea typeface="Inter" pitchFamily="34" charset="-122"/>
                <a:cs typeface="Inter" pitchFamily="34" charset="-120"/>
              </a:rPr>
              <a:t>k-means++</a:t>
            </a:r>
            <a:endParaRPr lang="en-US" sz="1400" dirty="0"/>
          </a:p>
        </p:txBody>
      </p:sp>
      <p:sp>
        <p:nvSpPr>
          <p:cNvPr id="23" name="Shape 17"/>
          <p:cNvSpPr/>
          <p:nvPr/>
        </p:nvSpPr>
        <p:spPr>
          <a:xfrm>
            <a:off x="6813352" y="1508754"/>
            <a:ext cx="1866305" cy="610037"/>
          </a:xfrm>
          <a:prstGeom prst="rect">
            <a:avLst/>
          </a:prstGeom>
          <a:solidFill>
            <a:srgbClr val="F1F5F9"/>
          </a:solidFill>
          <a:ln>
            <a:solidFill>
              <a:schemeClr val="tx1"/>
            </a:solidFill>
          </a:ln>
        </p:spPr>
      </p:sp>
      <p:sp>
        <p:nvSpPr>
          <p:cNvPr id="24" name="Text 18"/>
          <p:cNvSpPr/>
          <p:nvPr/>
        </p:nvSpPr>
        <p:spPr>
          <a:xfrm>
            <a:off x="6920508" y="1600722"/>
            <a:ext cx="1723430" cy="184666"/>
          </a:xfrm>
          <a:prstGeom prst="rect">
            <a:avLst/>
          </a:prstGeom>
          <a:noFill/>
          <a:ln/>
        </p:spPr>
        <p:txBody>
          <a:bodyPr wrap="square" lIns="0" tIns="0" rIns="0" bIns="0" rtlCol="0" anchor="ctr">
            <a:spAutoFit/>
          </a:bodyPr>
          <a:lstStyle/>
          <a:p>
            <a:pPr marL="0" indent="0" algn="ctr">
              <a:buNone/>
            </a:pPr>
            <a:r>
              <a:rPr lang="en-US" sz="1200" dirty="0">
                <a:solidFill>
                  <a:srgbClr val="64748B"/>
                </a:solidFill>
                <a:ea typeface="Inter" pitchFamily="34" charset="-122"/>
                <a:cs typeface="Inter" pitchFamily="34" charset="-120"/>
              </a:rPr>
              <a:t>Nb. Initialisations</a:t>
            </a:r>
            <a:endParaRPr lang="en-US" sz="1200" dirty="0"/>
          </a:p>
        </p:txBody>
      </p:sp>
      <p:sp>
        <p:nvSpPr>
          <p:cNvPr id="25" name="Text 19"/>
          <p:cNvSpPr/>
          <p:nvPr/>
        </p:nvSpPr>
        <p:spPr>
          <a:xfrm>
            <a:off x="6920508" y="1801055"/>
            <a:ext cx="1723430" cy="215444"/>
          </a:xfrm>
          <a:prstGeom prst="rect">
            <a:avLst/>
          </a:prstGeom>
          <a:noFill/>
          <a:ln/>
        </p:spPr>
        <p:txBody>
          <a:bodyPr wrap="square" lIns="0" tIns="0" rIns="0" bIns="0" rtlCol="0" anchor="ctr">
            <a:spAutoFit/>
          </a:bodyPr>
          <a:lstStyle/>
          <a:p>
            <a:pPr marL="0" indent="0" algn="ctr">
              <a:buNone/>
            </a:pPr>
            <a:r>
              <a:rPr lang="en-US" sz="1400" b="1" dirty="0">
                <a:solidFill>
                  <a:srgbClr val="1E40AF"/>
                </a:solidFill>
                <a:ea typeface="Inter" pitchFamily="34" charset="-122"/>
                <a:cs typeface="Inter" pitchFamily="34" charset="-120"/>
              </a:rPr>
              <a:t>10</a:t>
            </a:r>
            <a:endParaRPr lang="en-US" sz="1400" dirty="0"/>
          </a:p>
        </p:txBody>
      </p:sp>
      <p:sp>
        <p:nvSpPr>
          <p:cNvPr id="26" name="Shape 20"/>
          <p:cNvSpPr/>
          <p:nvPr/>
        </p:nvSpPr>
        <p:spPr>
          <a:xfrm>
            <a:off x="4839891" y="2225948"/>
            <a:ext cx="1866305" cy="610037"/>
          </a:xfrm>
          <a:prstGeom prst="rect">
            <a:avLst/>
          </a:prstGeom>
          <a:solidFill>
            <a:srgbClr val="F1F5F9"/>
          </a:solidFill>
          <a:ln>
            <a:solidFill>
              <a:schemeClr val="tx1"/>
            </a:solidFill>
          </a:ln>
        </p:spPr>
      </p:sp>
      <p:sp>
        <p:nvSpPr>
          <p:cNvPr id="27" name="Text 21"/>
          <p:cNvSpPr/>
          <p:nvPr/>
        </p:nvSpPr>
        <p:spPr>
          <a:xfrm>
            <a:off x="4947047" y="2317915"/>
            <a:ext cx="1723430" cy="184666"/>
          </a:xfrm>
          <a:prstGeom prst="rect">
            <a:avLst/>
          </a:prstGeom>
          <a:noFill/>
          <a:ln/>
        </p:spPr>
        <p:txBody>
          <a:bodyPr wrap="square" lIns="0" tIns="0" rIns="0" bIns="0" rtlCol="0" anchor="ctr">
            <a:spAutoFit/>
          </a:bodyPr>
          <a:lstStyle/>
          <a:p>
            <a:pPr marL="0" indent="0" algn="ctr">
              <a:buNone/>
            </a:pPr>
            <a:r>
              <a:rPr lang="en-US" sz="1200" dirty="0">
                <a:solidFill>
                  <a:srgbClr val="64748B"/>
                </a:solidFill>
                <a:ea typeface="Inter" pitchFamily="34" charset="-122"/>
                <a:cs typeface="Inter" pitchFamily="34" charset="-120"/>
              </a:rPr>
              <a:t>Max Iterations</a:t>
            </a:r>
            <a:endParaRPr lang="en-US" sz="1200" dirty="0"/>
          </a:p>
        </p:txBody>
      </p:sp>
      <p:sp>
        <p:nvSpPr>
          <p:cNvPr id="28" name="Text 22"/>
          <p:cNvSpPr/>
          <p:nvPr/>
        </p:nvSpPr>
        <p:spPr>
          <a:xfrm>
            <a:off x="4947047" y="2518248"/>
            <a:ext cx="1723430" cy="215444"/>
          </a:xfrm>
          <a:prstGeom prst="rect">
            <a:avLst/>
          </a:prstGeom>
          <a:noFill/>
          <a:ln/>
        </p:spPr>
        <p:txBody>
          <a:bodyPr wrap="square" lIns="0" tIns="0" rIns="0" bIns="0" rtlCol="0" anchor="ctr">
            <a:spAutoFit/>
          </a:bodyPr>
          <a:lstStyle/>
          <a:p>
            <a:pPr marL="0" indent="0" algn="ctr">
              <a:buNone/>
            </a:pPr>
            <a:r>
              <a:rPr lang="en-US" sz="1400" b="1" dirty="0">
                <a:solidFill>
                  <a:srgbClr val="1E40AF"/>
                </a:solidFill>
                <a:ea typeface="Inter" pitchFamily="34" charset="-122"/>
                <a:cs typeface="Inter" pitchFamily="34" charset="-120"/>
              </a:rPr>
              <a:t>300</a:t>
            </a:r>
            <a:endParaRPr lang="en-US" sz="1400" dirty="0"/>
          </a:p>
        </p:txBody>
      </p:sp>
      <p:sp>
        <p:nvSpPr>
          <p:cNvPr id="29" name="Shape 23"/>
          <p:cNvSpPr/>
          <p:nvPr/>
        </p:nvSpPr>
        <p:spPr>
          <a:xfrm>
            <a:off x="6813352" y="2225948"/>
            <a:ext cx="1866305" cy="610037"/>
          </a:xfrm>
          <a:prstGeom prst="rect">
            <a:avLst/>
          </a:prstGeom>
          <a:solidFill>
            <a:srgbClr val="F1F5F9"/>
          </a:solidFill>
          <a:ln>
            <a:solidFill>
              <a:schemeClr val="tx1"/>
            </a:solidFill>
          </a:ln>
        </p:spPr>
      </p:sp>
      <p:sp>
        <p:nvSpPr>
          <p:cNvPr id="30" name="Text 24"/>
          <p:cNvSpPr/>
          <p:nvPr/>
        </p:nvSpPr>
        <p:spPr>
          <a:xfrm>
            <a:off x="6920508" y="2317915"/>
            <a:ext cx="1723430" cy="184666"/>
          </a:xfrm>
          <a:prstGeom prst="rect">
            <a:avLst/>
          </a:prstGeom>
          <a:noFill/>
          <a:ln/>
        </p:spPr>
        <p:txBody>
          <a:bodyPr wrap="square" lIns="0" tIns="0" rIns="0" bIns="0" rtlCol="0" anchor="ctr">
            <a:spAutoFit/>
          </a:bodyPr>
          <a:lstStyle/>
          <a:p>
            <a:pPr marL="0" indent="0" algn="ctr">
              <a:buNone/>
            </a:pPr>
            <a:r>
              <a:rPr lang="en-US" sz="1200" dirty="0">
                <a:solidFill>
                  <a:srgbClr val="64748B"/>
                </a:solidFill>
                <a:ea typeface="Inter" pitchFamily="34" charset="-122"/>
                <a:cs typeface="Inter" pitchFamily="34" charset="-120"/>
              </a:rPr>
              <a:t>Algorithme</a:t>
            </a:r>
            <a:endParaRPr lang="en-US" sz="1200" dirty="0"/>
          </a:p>
        </p:txBody>
      </p:sp>
      <p:sp>
        <p:nvSpPr>
          <p:cNvPr id="31" name="Text 25"/>
          <p:cNvSpPr/>
          <p:nvPr/>
        </p:nvSpPr>
        <p:spPr>
          <a:xfrm>
            <a:off x="6920508" y="2518248"/>
            <a:ext cx="1723430" cy="215444"/>
          </a:xfrm>
          <a:prstGeom prst="rect">
            <a:avLst/>
          </a:prstGeom>
          <a:noFill/>
          <a:ln/>
        </p:spPr>
        <p:txBody>
          <a:bodyPr wrap="square" lIns="0" tIns="0" rIns="0" bIns="0" rtlCol="0" anchor="ctr">
            <a:spAutoFit/>
          </a:bodyPr>
          <a:lstStyle/>
          <a:p>
            <a:pPr marL="0" indent="0" algn="ctr">
              <a:buNone/>
            </a:pPr>
            <a:r>
              <a:rPr lang="en-US" sz="1400" b="1" dirty="0">
                <a:solidFill>
                  <a:srgbClr val="1E40AF"/>
                </a:solidFill>
                <a:ea typeface="Inter" pitchFamily="34" charset="-122"/>
                <a:cs typeface="Inter" pitchFamily="34" charset="-120"/>
              </a:rPr>
              <a:t>Elkan</a:t>
            </a:r>
            <a:endParaRPr lang="en-US" sz="1400" dirty="0"/>
          </a:p>
        </p:txBody>
      </p:sp>
      <p:sp>
        <p:nvSpPr>
          <p:cNvPr id="33" name="Text 26"/>
          <p:cNvSpPr/>
          <p:nvPr/>
        </p:nvSpPr>
        <p:spPr>
          <a:xfrm>
            <a:off x="5108081" y="2973634"/>
            <a:ext cx="1441933" cy="215444"/>
          </a:xfrm>
          <a:prstGeom prst="rect">
            <a:avLst/>
          </a:prstGeom>
          <a:noFill/>
          <a:ln/>
        </p:spPr>
        <p:txBody>
          <a:bodyPr wrap="none" lIns="0" tIns="0" rIns="0" bIns="0" rtlCol="0" anchor="ctr">
            <a:spAutoFit/>
          </a:bodyPr>
          <a:lstStyle/>
          <a:p>
            <a:pPr marL="0" indent="0">
              <a:buNone/>
            </a:pPr>
            <a:r>
              <a:rPr lang="en-US" sz="1400" b="1" dirty="0">
                <a:solidFill>
                  <a:srgbClr val="1E40AF"/>
                </a:solidFill>
                <a:ea typeface="Inter" pitchFamily="34" charset="-122"/>
                <a:cs typeface="Inter" pitchFamily="34" charset="-120"/>
              </a:rPr>
              <a:t>Performance Finale</a:t>
            </a:r>
            <a:endParaRPr lang="en-US" sz="1400" dirty="0"/>
          </a:p>
        </p:txBody>
      </p:sp>
      <p:sp>
        <p:nvSpPr>
          <p:cNvPr id="38" name="Text 30"/>
          <p:cNvSpPr/>
          <p:nvPr/>
        </p:nvSpPr>
        <p:spPr>
          <a:xfrm>
            <a:off x="4947047" y="5175048"/>
            <a:ext cx="1357731" cy="124650"/>
          </a:xfrm>
          <a:prstGeom prst="rect">
            <a:avLst/>
          </a:prstGeom>
          <a:noFill/>
          <a:ln/>
        </p:spPr>
        <p:txBody>
          <a:bodyPr wrap="square" lIns="0" tIns="0" rIns="0" bIns="0" rtlCol="0" anchor="ctr">
            <a:spAutoFit/>
          </a:bodyPr>
          <a:lstStyle/>
          <a:p>
            <a:pPr marL="0" indent="0">
              <a:buNone/>
            </a:pPr>
            <a:endParaRPr lang="en-US" sz="810" dirty="0"/>
          </a:p>
        </p:txBody>
      </p:sp>
      <p:sp>
        <p:nvSpPr>
          <p:cNvPr id="39" name="Text 31"/>
          <p:cNvSpPr/>
          <p:nvPr/>
        </p:nvSpPr>
        <p:spPr>
          <a:xfrm>
            <a:off x="4947047" y="5329337"/>
            <a:ext cx="1479593" cy="124650"/>
          </a:xfrm>
          <a:prstGeom prst="rect">
            <a:avLst/>
          </a:prstGeom>
          <a:noFill/>
          <a:ln/>
        </p:spPr>
        <p:txBody>
          <a:bodyPr wrap="square" lIns="0" tIns="0" rIns="0" bIns="0" rtlCol="0" anchor="ctr">
            <a:spAutoFit/>
          </a:bodyPr>
          <a:lstStyle/>
          <a:p>
            <a:pPr marL="0" indent="0">
              <a:buNone/>
            </a:pPr>
            <a:endParaRPr lang="en-US" sz="810" dirty="0"/>
          </a:p>
        </p:txBody>
      </p:sp>
      <p:sp>
        <p:nvSpPr>
          <p:cNvPr id="40" name="Text 32"/>
          <p:cNvSpPr/>
          <p:nvPr/>
        </p:nvSpPr>
        <p:spPr>
          <a:xfrm>
            <a:off x="4947047" y="5483625"/>
            <a:ext cx="65" cy="124650"/>
          </a:xfrm>
          <a:prstGeom prst="rect">
            <a:avLst/>
          </a:prstGeom>
          <a:noFill/>
          <a:ln/>
        </p:spPr>
        <p:txBody>
          <a:bodyPr wrap="none" lIns="0" tIns="0" rIns="0" bIns="0" rtlCol="0" anchor="ctr">
            <a:spAutoFit/>
          </a:bodyPr>
          <a:lstStyle/>
          <a:p>
            <a:pPr marL="0" indent="0">
              <a:buNone/>
            </a:pPr>
            <a:endParaRPr lang="en-US" sz="810" dirty="0"/>
          </a:p>
        </p:txBody>
      </p:sp>
      <p:pic>
        <p:nvPicPr>
          <p:cNvPr id="45" name="Image 44">
            <a:extLst>
              <a:ext uri="{FF2B5EF4-FFF2-40B4-BE49-F238E27FC236}">
                <a16:creationId xmlns:a16="http://schemas.microsoft.com/office/drawing/2014/main" id="{75769776-8404-B6AA-D2A7-3AC85EE692D0}"/>
              </a:ext>
            </a:extLst>
          </p:cNvPr>
          <p:cNvPicPr>
            <a:picLocks noChangeAspect="1"/>
          </p:cNvPicPr>
          <p:nvPr/>
        </p:nvPicPr>
        <p:blipFill>
          <a:blip r:embed="rId4"/>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18" name="Image 17">
            <a:extLst>
              <a:ext uri="{FF2B5EF4-FFF2-40B4-BE49-F238E27FC236}">
                <a16:creationId xmlns:a16="http://schemas.microsoft.com/office/drawing/2014/main" id="{EEC3D77D-B5F2-EE6F-2483-D717F4E1E362}"/>
              </a:ext>
            </a:extLst>
          </p:cNvPr>
          <p:cNvPicPr>
            <a:picLocks noChangeAspect="1"/>
          </p:cNvPicPr>
          <p:nvPr/>
        </p:nvPicPr>
        <p:blipFill>
          <a:blip r:embed="rId5"/>
          <a:stretch>
            <a:fillRect/>
          </a:stretch>
        </p:blipFill>
        <p:spPr>
          <a:xfrm>
            <a:off x="758116" y="1303723"/>
            <a:ext cx="2905742" cy="1892236"/>
          </a:xfrm>
          <a:prstGeom prst="rect">
            <a:avLst/>
          </a:prstGeom>
        </p:spPr>
      </p:pic>
      <p:sp>
        <p:nvSpPr>
          <p:cNvPr id="32" name="ZoneTexte 31">
            <a:extLst>
              <a:ext uri="{FF2B5EF4-FFF2-40B4-BE49-F238E27FC236}">
                <a16:creationId xmlns:a16="http://schemas.microsoft.com/office/drawing/2014/main" id="{69E0A27B-3B0E-084D-9CD8-259F87EBA3B3}"/>
              </a:ext>
            </a:extLst>
          </p:cNvPr>
          <p:cNvSpPr txBox="1"/>
          <p:nvPr/>
        </p:nvSpPr>
        <p:spPr>
          <a:xfrm>
            <a:off x="521494" y="4345438"/>
            <a:ext cx="3854053" cy="738664"/>
          </a:xfrm>
          <a:prstGeom prst="rect">
            <a:avLst/>
          </a:prstGeom>
          <a:noFill/>
        </p:spPr>
        <p:txBody>
          <a:bodyPr wrap="square" rtlCol="0">
            <a:spAutoFit/>
          </a:bodyPr>
          <a:lstStyle/>
          <a:p>
            <a:pPr algn="just"/>
            <a:r>
              <a:rPr lang="fr-FR" sz="1400" dirty="0"/>
              <a:t>En utilisant la courbe des valeurs des clusters en fonction des silhouettes, on voit que le nombre de cluster  qui maximise la silhouette score est 6.</a:t>
            </a:r>
            <a:endParaRPr lang="fr-SN" sz="1400" dirty="0"/>
          </a:p>
        </p:txBody>
      </p:sp>
      <p:sp>
        <p:nvSpPr>
          <p:cNvPr id="34" name="ZoneTexte 33">
            <a:extLst>
              <a:ext uri="{FF2B5EF4-FFF2-40B4-BE49-F238E27FC236}">
                <a16:creationId xmlns:a16="http://schemas.microsoft.com/office/drawing/2014/main" id="{43730F21-EFCC-FFB0-9575-561D9A256ACA}"/>
              </a:ext>
            </a:extLst>
          </p:cNvPr>
          <p:cNvSpPr txBox="1"/>
          <p:nvPr/>
        </p:nvSpPr>
        <p:spPr>
          <a:xfrm>
            <a:off x="4801019" y="3282442"/>
            <a:ext cx="3854053" cy="1600438"/>
          </a:xfrm>
          <a:prstGeom prst="rect">
            <a:avLst/>
          </a:prstGeom>
          <a:noFill/>
        </p:spPr>
        <p:txBody>
          <a:bodyPr wrap="square" rtlCol="0">
            <a:spAutoFit/>
          </a:bodyPr>
          <a:lstStyle/>
          <a:p>
            <a:pPr algn="just"/>
            <a:r>
              <a:rPr lang="fr-FR" sz="1400" dirty="0"/>
              <a:t>En optimisant les hyperparamètres , nous avons réussi à obtenir les meilleurs paramètre pour notre modèle et qui permis d’ameliorer un peu la performance du modèle qui est passée de 0.428 à 0.4284 . Dans la suite, ce modèle sera utilisé pour segmenter les clients de Dubaï Mall à travers une analyse des </a:t>
            </a:r>
            <a:r>
              <a:rPr lang="fr-FR" sz="1400" dirty="0" err="1"/>
              <a:t>personas</a:t>
            </a:r>
            <a:r>
              <a:rPr lang="fr-FR" sz="1400" dirty="0"/>
              <a:t>.</a:t>
            </a:r>
            <a:endParaRPr lang="fr-S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3F22C-D8F0-2DEF-F054-2DB29288AAE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A43CE48-B79D-14B3-3E2A-A7E9A1D1CE23}"/>
              </a:ext>
            </a:extLst>
          </p:cNvPr>
          <p:cNvSpPr/>
          <p:nvPr/>
        </p:nvSpPr>
        <p:spPr>
          <a:xfrm>
            <a:off x="285749" y="114826"/>
            <a:ext cx="8715375"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Analyse des Personas(1/3)</a:t>
            </a:r>
            <a:endParaRPr lang="en-US" sz="2400" dirty="0"/>
          </a:p>
        </p:txBody>
      </p:sp>
      <p:sp>
        <p:nvSpPr>
          <p:cNvPr id="5" name="Shape 2">
            <a:extLst>
              <a:ext uri="{FF2B5EF4-FFF2-40B4-BE49-F238E27FC236}">
                <a16:creationId xmlns:a16="http://schemas.microsoft.com/office/drawing/2014/main" id="{3B965082-7C29-343F-FE1F-452FCFB7B2B4}"/>
              </a:ext>
            </a:extLst>
          </p:cNvPr>
          <p:cNvSpPr/>
          <p:nvPr/>
        </p:nvSpPr>
        <p:spPr>
          <a:xfrm>
            <a:off x="178594" y="493382"/>
            <a:ext cx="617601" cy="373499"/>
          </a:xfrm>
          <a:prstGeom prst="ellipse">
            <a:avLst/>
          </a:prstGeom>
          <a:solidFill>
            <a:srgbClr val="EF4444"/>
          </a:solidFill>
          <a:ln/>
        </p:spPr>
        <p:txBody>
          <a:bodyPr/>
          <a:lstStyle/>
          <a:p>
            <a:endParaRPr lang="fr-FR" dirty="0"/>
          </a:p>
        </p:txBody>
      </p:sp>
      <p:sp>
        <p:nvSpPr>
          <p:cNvPr id="6" name="Text 3">
            <a:extLst>
              <a:ext uri="{FF2B5EF4-FFF2-40B4-BE49-F238E27FC236}">
                <a16:creationId xmlns:a16="http://schemas.microsoft.com/office/drawing/2014/main" id="{174CB321-E82A-A13E-62FA-3612715D1F4B}"/>
              </a:ext>
            </a:extLst>
          </p:cNvPr>
          <p:cNvSpPr/>
          <p:nvPr/>
        </p:nvSpPr>
        <p:spPr>
          <a:xfrm flipV="1">
            <a:off x="189768" y="510020"/>
            <a:ext cx="374436" cy="369332"/>
          </a:xfrm>
          <a:prstGeom prst="rect">
            <a:avLst/>
          </a:prstGeom>
          <a:noFill/>
          <a:ln/>
        </p:spPr>
        <p:txBody>
          <a:bodyPr wrap="square" lIns="0" tIns="0" rIns="0" bIns="0" rtlCol="0" anchor="ctr">
            <a:spAutoFit/>
          </a:bodyPr>
          <a:lstStyle/>
          <a:p>
            <a:pPr marL="0" indent="0">
              <a:buNone/>
            </a:pPr>
            <a:r>
              <a:rPr lang="en-US" sz="2400" b="1" dirty="0">
                <a:solidFill>
                  <a:srgbClr val="FFFFFF"/>
                </a:solidFill>
                <a:ea typeface="Inter" pitchFamily="34" charset="-122"/>
                <a:cs typeface="Inter" pitchFamily="34" charset="-120"/>
              </a:rPr>
              <a:t>0</a:t>
            </a:r>
            <a:endParaRPr lang="en-US" sz="2400" dirty="0"/>
          </a:p>
        </p:txBody>
      </p:sp>
      <p:sp>
        <p:nvSpPr>
          <p:cNvPr id="7" name="Text 4">
            <a:extLst>
              <a:ext uri="{FF2B5EF4-FFF2-40B4-BE49-F238E27FC236}">
                <a16:creationId xmlns:a16="http://schemas.microsoft.com/office/drawing/2014/main" id="{86370156-BE48-A977-7E3C-BD212284786A}"/>
              </a:ext>
            </a:extLst>
          </p:cNvPr>
          <p:cNvSpPr/>
          <p:nvPr/>
        </p:nvSpPr>
        <p:spPr>
          <a:xfrm>
            <a:off x="992564" y="490287"/>
            <a:ext cx="2114967"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Seniors Stables</a:t>
            </a:r>
            <a:endParaRPr lang="en-US" sz="2000" dirty="0"/>
          </a:p>
        </p:txBody>
      </p:sp>
      <p:sp>
        <p:nvSpPr>
          <p:cNvPr id="8" name="Shape 5">
            <a:extLst>
              <a:ext uri="{FF2B5EF4-FFF2-40B4-BE49-F238E27FC236}">
                <a16:creationId xmlns:a16="http://schemas.microsoft.com/office/drawing/2014/main" id="{05A65951-E5E5-2D82-9B6E-65700CC8AA2E}"/>
              </a:ext>
            </a:extLst>
          </p:cNvPr>
          <p:cNvSpPr/>
          <p:nvPr/>
        </p:nvSpPr>
        <p:spPr>
          <a:xfrm>
            <a:off x="392906" y="1204543"/>
            <a:ext cx="1214438" cy="628554"/>
          </a:xfrm>
          <a:prstGeom prst="rect">
            <a:avLst/>
          </a:prstGeom>
          <a:solidFill>
            <a:srgbClr val="F8FAFC"/>
          </a:solidFill>
          <a:ln>
            <a:solidFill>
              <a:schemeClr val="tx1"/>
            </a:solidFill>
          </a:ln>
        </p:spPr>
      </p:sp>
      <p:sp>
        <p:nvSpPr>
          <p:cNvPr id="9" name="Text 6">
            <a:extLst>
              <a:ext uri="{FF2B5EF4-FFF2-40B4-BE49-F238E27FC236}">
                <a16:creationId xmlns:a16="http://schemas.microsoft.com/office/drawing/2014/main" id="{DF5A15C6-F3C8-4FCD-8CCA-B5DBCED7ACE8}"/>
              </a:ext>
            </a:extLst>
          </p:cNvPr>
          <p:cNvSpPr/>
          <p:nvPr/>
        </p:nvSpPr>
        <p:spPr>
          <a:xfrm>
            <a:off x="718450" y="1275325"/>
            <a:ext cx="548227"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56 ans</a:t>
            </a:r>
            <a:endParaRPr lang="en-US" sz="1600" b="1" dirty="0"/>
          </a:p>
        </p:txBody>
      </p:sp>
      <p:sp>
        <p:nvSpPr>
          <p:cNvPr id="10" name="Text 7">
            <a:extLst>
              <a:ext uri="{FF2B5EF4-FFF2-40B4-BE49-F238E27FC236}">
                <a16:creationId xmlns:a16="http://schemas.microsoft.com/office/drawing/2014/main" id="{7C960E18-8D22-D1A0-1731-DE14E4125C5A}"/>
              </a:ext>
            </a:extLst>
          </p:cNvPr>
          <p:cNvSpPr/>
          <p:nvPr/>
        </p:nvSpPr>
        <p:spPr>
          <a:xfrm>
            <a:off x="632865" y="1491926"/>
            <a:ext cx="83183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Âge moyen</a:t>
            </a:r>
            <a:endParaRPr lang="en-US" sz="1400" b="1" dirty="0"/>
          </a:p>
        </p:txBody>
      </p:sp>
      <p:sp>
        <p:nvSpPr>
          <p:cNvPr id="11" name="Shape 8">
            <a:extLst>
              <a:ext uri="{FF2B5EF4-FFF2-40B4-BE49-F238E27FC236}">
                <a16:creationId xmlns:a16="http://schemas.microsoft.com/office/drawing/2014/main" id="{71B6D437-BDA8-2667-D5B8-C1ADB4E79F78}"/>
              </a:ext>
            </a:extLst>
          </p:cNvPr>
          <p:cNvSpPr/>
          <p:nvPr/>
        </p:nvSpPr>
        <p:spPr>
          <a:xfrm>
            <a:off x="1678781" y="1204543"/>
            <a:ext cx="1214438" cy="628554"/>
          </a:xfrm>
          <a:prstGeom prst="rect">
            <a:avLst/>
          </a:prstGeom>
          <a:solidFill>
            <a:srgbClr val="F8FAFC"/>
          </a:solidFill>
          <a:ln>
            <a:solidFill>
              <a:schemeClr val="tx1"/>
            </a:solidFill>
          </a:ln>
        </p:spPr>
      </p:sp>
      <p:sp>
        <p:nvSpPr>
          <p:cNvPr id="12" name="Text 9">
            <a:extLst>
              <a:ext uri="{FF2B5EF4-FFF2-40B4-BE49-F238E27FC236}">
                <a16:creationId xmlns:a16="http://schemas.microsoft.com/office/drawing/2014/main" id="{C6629266-F1C0-F4FC-B8A7-F7D4E9C258DD}"/>
              </a:ext>
            </a:extLst>
          </p:cNvPr>
          <p:cNvSpPr/>
          <p:nvPr/>
        </p:nvSpPr>
        <p:spPr>
          <a:xfrm>
            <a:off x="2080815" y="1275325"/>
            <a:ext cx="410369"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55k$</a:t>
            </a:r>
            <a:endParaRPr lang="en-US" sz="1600" dirty="0"/>
          </a:p>
        </p:txBody>
      </p:sp>
      <p:sp>
        <p:nvSpPr>
          <p:cNvPr id="13" name="Text 10">
            <a:extLst>
              <a:ext uri="{FF2B5EF4-FFF2-40B4-BE49-F238E27FC236}">
                <a16:creationId xmlns:a16="http://schemas.microsoft.com/office/drawing/2014/main" id="{BA71ABB3-BB32-F979-F476-19E27CC4F317}"/>
              </a:ext>
            </a:extLst>
          </p:cNvPr>
          <p:cNvSpPr/>
          <p:nvPr/>
        </p:nvSpPr>
        <p:spPr>
          <a:xfrm>
            <a:off x="2035514" y="1514727"/>
            <a:ext cx="552652"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Revenu</a:t>
            </a:r>
            <a:endParaRPr lang="en-US" sz="1400" b="1" dirty="0"/>
          </a:p>
        </p:txBody>
      </p:sp>
      <p:sp>
        <p:nvSpPr>
          <p:cNvPr id="14" name="Shape 11">
            <a:extLst>
              <a:ext uri="{FF2B5EF4-FFF2-40B4-BE49-F238E27FC236}">
                <a16:creationId xmlns:a16="http://schemas.microsoft.com/office/drawing/2014/main" id="{EEF99CB9-604C-5897-47F6-20C03E31E6A9}"/>
              </a:ext>
            </a:extLst>
          </p:cNvPr>
          <p:cNvSpPr/>
          <p:nvPr/>
        </p:nvSpPr>
        <p:spPr>
          <a:xfrm>
            <a:off x="392906" y="1904535"/>
            <a:ext cx="1214438" cy="587460"/>
          </a:xfrm>
          <a:prstGeom prst="rect">
            <a:avLst/>
          </a:prstGeom>
          <a:solidFill>
            <a:srgbClr val="F8FAFC"/>
          </a:solidFill>
          <a:ln>
            <a:solidFill>
              <a:schemeClr val="tx1"/>
            </a:solidFill>
          </a:ln>
        </p:spPr>
      </p:sp>
      <p:sp>
        <p:nvSpPr>
          <p:cNvPr id="15" name="Text 12">
            <a:extLst>
              <a:ext uri="{FF2B5EF4-FFF2-40B4-BE49-F238E27FC236}">
                <a16:creationId xmlns:a16="http://schemas.microsoft.com/office/drawing/2014/main" id="{8947FA9F-C691-232C-2351-59FED898063B}"/>
              </a:ext>
            </a:extLst>
          </p:cNvPr>
          <p:cNvSpPr/>
          <p:nvPr/>
        </p:nvSpPr>
        <p:spPr>
          <a:xfrm>
            <a:off x="931647" y="1922931"/>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35</a:t>
            </a:r>
            <a:endParaRPr lang="en-US" sz="1600" dirty="0"/>
          </a:p>
        </p:txBody>
      </p:sp>
      <p:sp>
        <p:nvSpPr>
          <p:cNvPr id="16" name="Text 13">
            <a:extLst>
              <a:ext uri="{FF2B5EF4-FFF2-40B4-BE49-F238E27FC236}">
                <a16:creationId xmlns:a16="http://schemas.microsoft.com/office/drawing/2014/main" id="{F7CABAF3-F267-7567-09A9-D6F5BFCC7562}"/>
              </a:ext>
            </a:extLst>
          </p:cNvPr>
          <p:cNvSpPr/>
          <p:nvPr/>
        </p:nvSpPr>
        <p:spPr>
          <a:xfrm>
            <a:off x="497074" y="2187108"/>
            <a:ext cx="1077539"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Score dépense</a:t>
            </a:r>
            <a:endParaRPr lang="en-US" sz="1400" b="1" dirty="0"/>
          </a:p>
        </p:txBody>
      </p:sp>
      <p:sp>
        <p:nvSpPr>
          <p:cNvPr id="17" name="Shape 14">
            <a:extLst>
              <a:ext uri="{FF2B5EF4-FFF2-40B4-BE49-F238E27FC236}">
                <a16:creationId xmlns:a16="http://schemas.microsoft.com/office/drawing/2014/main" id="{C4A34E40-7850-4CD6-8EA9-D417F0CEA3A1}"/>
              </a:ext>
            </a:extLst>
          </p:cNvPr>
          <p:cNvSpPr/>
          <p:nvPr/>
        </p:nvSpPr>
        <p:spPr>
          <a:xfrm>
            <a:off x="1678781" y="1904534"/>
            <a:ext cx="1214438" cy="593627"/>
          </a:xfrm>
          <a:prstGeom prst="rect">
            <a:avLst/>
          </a:prstGeom>
          <a:solidFill>
            <a:srgbClr val="F8FAFC"/>
          </a:solidFill>
          <a:ln>
            <a:solidFill>
              <a:schemeClr val="tx1"/>
            </a:solidFill>
          </a:ln>
        </p:spPr>
      </p:sp>
      <p:sp>
        <p:nvSpPr>
          <p:cNvPr id="18" name="Text 15">
            <a:extLst>
              <a:ext uri="{FF2B5EF4-FFF2-40B4-BE49-F238E27FC236}">
                <a16:creationId xmlns:a16="http://schemas.microsoft.com/office/drawing/2014/main" id="{84EC19B9-11DF-72AC-DA74-3E16E226149E}"/>
              </a:ext>
            </a:extLst>
          </p:cNvPr>
          <p:cNvSpPr/>
          <p:nvPr/>
        </p:nvSpPr>
        <p:spPr>
          <a:xfrm>
            <a:off x="2217523" y="1932880"/>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22</a:t>
            </a:r>
            <a:endParaRPr lang="en-US" sz="1600" dirty="0"/>
          </a:p>
        </p:txBody>
      </p:sp>
      <p:sp>
        <p:nvSpPr>
          <p:cNvPr id="19" name="Text 16">
            <a:extLst>
              <a:ext uri="{FF2B5EF4-FFF2-40B4-BE49-F238E27FC236}">
                <a16:creationId xmlns:a16="http://schemas.microsoft.com/office/drawing/2014/main" id="{25A70BDE-2BCB-3125-E213-A4FECBA240A2}"/>
              </a:ext>
            </a:extLst>
          </p:cNvPr>
          <p:cNvSpPr/>
          <p:nvPr/>
        </p:nvSpPr>
        <p:spPr>
          <a:xfrm>
            <a:off x="2061198" y="2190619"/>
            <a:ext cx="52104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Effectif</a:t>
            </a:r>
            <a:endParaRPr lang="en-US" sz="1400" b="1" dirty="0"/>
          </a:p>
        </p:txBody>
      </p:sp>
      <p:sp>
        <p:nvSpPr>
          <p:cNvPr id="20" name="Text 17">
            <a:extLst>
              <a:ext uri="{FF2B5EF4-FFF2-40B4-BE49-F238E27FC236}">
                <a16:creationId xmlns:a16="http://schemas.microsoft.com/office/drawing/2014/main" id="{3BE7CAA2-F907-287D-CBA8-CE3781D37B50}"/>
              </a:ext>
            </a:extLst>
          </p:cNvPr>
          <p:cNvSpPr/>
          <p:nvPr/>
        </p:nvSpPr>
        <p:spPr>
          <a:xfrm>
            <a:off x="3286125" y="1437559"/>
            <a:ext cx="2571750" cy="861774"/>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Clients plus âgés avec revenus stables et dépenses mesurées. Probablement retraités ou en fin de carrière</a:t>
            </a:r>
            <a:r>
              <a:rPr lang="en-US" sz="765" dirty="0">
                <a:solidFill>
                  <a:srgbClr val="64748B"/>
                </a:solidFill>
                <a:latin typeface="Inter" pitchFamily="34" charset="0"/>
                <a:ea typeface="Inter" pitchFamily="34" charset="-122"/>
                <a:cs typeface="Inter" pitchFamily="34" charset="-120"/>
              </a:rPr>
              <a:t>.</a:t>
            </a:r>
            <a:endParaRPr lang="en-US" sz="765" dirty="0"/>
          </a:p>
        </p:txBody>
      </p:sp>
      <p:sp>
        <p:nvSpPr>
          <p:cNvPr id="22" name="Shape 19">
            <a:extLst>
              <a:ext uri="{FF2B5EF4-FFF2-40B4-BE49-F238E27FC236}">
                <a16:creationId xmlns:a16="http://schemas.microsoft.com/office/drawing/2014/main" id="{5B97EBEC-F3DB-145B-A3FB-D52DFA2BEB10}"/>
              </a:ext>
            </a:extLst>
          </p:cNvPr>
          <p:cNvSpPr/>
          <p:nvPr/>
        </p:nvSpPr>
        <p:spPr>
          <a:xfrm flipH="1">
            <a:off x="6286045" y="1147756"/>
            <a:ext cx="53956" cy="1441380"/>
          </a:xfrm>
          <a:prstGeom prst="rect">
            <a:avLst/>
          </a:prstGeom>
          <a:solidFill>
            <a:srgbClr val="3B82F6"/>
          </a:solidFill>
          <a:ln/>
        </p:spPr>
      </p:sp>
      <p:sp>
        <p:nvSpPr>
          <p:cNvPr id="24" name="Text 21">
            <a:extLst>
              <a:ext uri="{FF2B5EF4-FFF2-40B4-BE49-F238E27FC236}">
                <a16:creationId xmlns:a16="http://schemas.microsoft.com/office/drawing/2014/main" id="{4767315A-0E68-FE4C-CCFB-A064F15BADA8}"/>
              </a:ext>
            </a:extLst>
          </p:cNvPr>
          <p:cNvSpPr/>
          <p:nvPr/>
        </p:nvSpPr>
        <p:spPr>
          <a:xfrm>
            <a:off x="6417163" y="1371063"/>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Produits de qualité</a:t>
            </a:r>
            <a:endParaRPr lang="en-US" sz="1400" b="1" dirty="0"/>
          </a:p>
        </p:txBody>
      </p:sp>
      <p:sp>
        <p:nvSpPr>
          <p:cNvPr id="26" name="Shape 23">
            <a:extLst>
              <a:ext uri="{FF2B5EF4-FFF2-40B4-BE49-F238E27FC236}">
                <a16:creationId xmlns:a16="http://schemas.microsoft.com/office/drawing/2014/main" id="{CD9205DF-39AF-7378-5C8B-4BA7A72ABAAC}"/>
              </a:ext>
            </a:extLst>
          </p:cNvPr>
          <p:cNvSpPr/>
          <p:nvPr/>
        </p:nvSpPr>
        <p:spPr>
          <a:xfrm>
            <a:off x="178593" y="2764833"/>
            <a:ext cx="617601" cy="419837"/>
          </a:xfrm>
          <a:prstGeom prst="ellipse">
            <a:avLst/>
          </a:prstGeom>
          <a:solidFill>
            <a:srgbClr val="F59E0B"/>
          </a:solidFill>
          <a:ln/>
        </p:spPr>
      </p:sp>
      <p:sp>
        <p:nvSpPr>
          <p:cNvPr id="27" name="Text 24">
            <a:extLst>
              <a:ext uri="{FF2B5EF4-FFF2-40B4-BE49-F238E27FC236}">
                <a16:creationId xmlns:a16="http://schemas.microsoft.com/office/drawing/2014/main" id="{7577B4C8-BB3F-AC36-2D33-506033D9FB49}"/>
              </a:ext>
            </a:extLst>
          </p:cNvPr>
          <p:cNvSpPr/>
          <p:nvPr/>
        </p:nvSpPr>
        <p:spPr>
          <a:xfrm flipH="1">
            <a:off x="451354" y="2792780"/>
            <a:ext cx="45719" cy="369332"/>
          </a:xfrm>
          <a:prstGeom prst="rect">
            <a:avLst/>
          </a:prstGeom>
          <a:noFill/>
          <a:ln/>
        </p:spPr>
        <p:txBody>
          <a:bodyPr wrap="square" lIns="0" tIns="0" rIns="0" bIns="0" rtlCol="0" anchor="ctr">
            <a:spAutoFit/>
          </a:bodyPr>
          <a:lstStyle/>
          <a:p>
            <a:pPr marL="0" indent="0">
              <a:buNone/>
            </a:pPr>
            <a:r>
              <a:rPr lang="en-US" sz="2400" b="1" dirty="0">
                <a:solidFill>
                  <a:srgbClr val="FFFFFF"/>
                </a:solidFill>
                <a:ea typeface="Inter" pitchFamily="34" charset="-122"/>
                <a:cs typeface="Inter" pitchFamily="34" charset="-120"/>
              </a:rPr>
              <a:t>1</a:t>
            </a:r>
            <a:endParaRPr lang="en-US" sz="2400" dirty="0"/>
          </a:p>
        </p:txBody>
      </p:sp>
      <p:sp>
        <p:nvSpPr>
          <p:cNvPr id="28" name="Text 25">
            <a:extLst>
              <a:ext uri="{FF2B5EF4-FFF2-40B4-BE49-F238E27FC236}">
                <a16:creationId xmlns:a16="http://schemas.microsoft.com/office/drawing/2014/main" id="{F69898C5-A991-5071-52AA-11219AE08563}"/>
              </a:ext>
            </a:extLst>
          </p:cNvPr>
          <p:cNvSpPr/>
          <p:nvPr/>
        </p:nvSpPr>
        <p:spPr>
          <a:xfrm>
            <a:off x="992564" y="2822866"/>
            <a:ext cx="2470521"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Jeunes Actifs Équilibrés</a:t>
            </a:r>
            <a:endParaRPr lang="en-US" sz="2000" dirty="0"/>
          </a:p>
        </p:txBody>
      </p:sp>
      <p:sp>
        <p:nvSpPr>
          <p:cNvPr id="29" name="Shape 26">
            <a:extLst>
              <a:ext uri="{FF2B5EF4-FFF2-40B4-BE49-F238E27FC236}">
                <a16:creationId xmlns:a16="http://schemas.microsoft.com/office/drawing/2014/main" id="{1B86E566-CBD2-308B-1290-44636DCC04B6}"/>
              </a:ext>
            </a:extLst>
          </p:cNvPr>
          <p:cNvSpPr/>
          <p:nvPr/>
        </p:nvSpPr>
        <p:spPr>
          <a:xfrm>
            <a:off x="392906" y="3246438"/>
            <a:ext cx="1214438" cy="606925"/>
          </a:xfrm>
          <a:prstGeom prst="rect">
            <a:avLst/>
          </a:prstGeom>
          <a:solidFill>
            <a:srgbClr val="F8FAFC"/>
          </a:solidFill>
          <a:ln>
            <a:solidFill>
              <a:schemeClr val="tx1"/>
            </a:solidFill>
          </a:ln>
        </p:spPr>
      </p:sp>
      <p:sp>
        <p:nvSpPr>
          <p:cNvPr id="30" name="Text 27">
            <a:extLst>
              <a:ext uri="{FF2B5EF4-FFF2-40B4-BE49-F238E27FC236}">
                <a16:creationId xmlns:a16="http://schemas.microsoft.com/office/drawing/2014/main" id="{D017CB41-C900-011F-39DA-A10C295F2FCF}"/>
              </a:ext>
            </a:extLst>
          </p:cNvPr>
          <p:cNvSpPr/>
          <p:nvPr/>
        </p:nvSpPr>
        <p:spPr>
          <a:xfrm>
            <a:off x="697020" y="3249658"/>
            <a:ext cx="548227"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27 ans</a:t>
            </a:r>
            <a:endParaRPr lang="en-US" sz="1600" dirty="0"/>
          </a:p>
        </p:txBody>
      </p:sp>
      <p:sp>
        <p:nvSpPr>
          <p:cNvPr id="31" name="Text 28">
            <a:extLst>
              <a:ext uri="{FF2B5EF4-FFF2-40B4-BE49-F238E27FC236}">
                <a16:creationId xmlns:a16="http://schemas.microsoft.com/office/drawing/2014/main" id="{C4EB3C1F-7BB6-F515-E925-59FAF33B8A8F}"/>
              </a:ext>
            </a:extLst>
          </p:cNvPr>
          <p:cNvSpPr/>
          <p:nvPr/>
        </p:nvSpPr>
        <p:spPr>
          <a:xfrm>
            <a:off x="576649" y="3497600"/>
            <a:ext cx="83183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Âge moyen</a:t>
            </a:r>
            <a:endParaRPr lang="en-US" sz="1400" b="1" dirty="0"/>
          </a:p>
        </p:txBody>
      </p:sp>
      <p:sp>
        <p:nvSpPr>
          <p:cNvPr id="32" name="Shape 29">
            <a:extLst>
              <a:ext uri="{FF2B5EF4-FFF2-40B4-BE49-F238E27FC236}">
                <a16:creationId xmlns:a16="http://schemas.microsoft.com/office/drawing/2014/main" id="{33045199-7213-4879-E87C-519305986EFB}"/>
              </a:ext>
            </a:extLst>
          </p:cNvPr>
          <p:cNvSpPr/>
          <p:nvPr/>
        </p:nvSpPr>
        <p:spPr>
          <a:xfrm>
            <a:off x="1687354" y="3258402"/>
            <a:ext cx="1214438" cy="617724"/>
          </a:xfrm>
          <a:prstGeom prst="rect">
            <a:avLst/>
          </a:prstGeom>
          <a:solidFill>
            <a:srgbClr val="F8FAFC"/>
          </a:solidFill>
          <a:ln>
            <a:solidFill>
              <a:schemeClr val="tx1"/>
            </a:solidFill>
          </a:ln>
        </p:spPr>
      </p:sp>
      <p:sp>
        <p:nvSpPr>
          <p:cNvPr id="33" name="Text 30">
            <a:extLst>
              <a:ext uri="{FF2B5EF4-FFF2-40B4-BE49-F238E27FC236}">
                <a16:creationId xmlns:a16="http://schemas.microsoft.com/office/drawing/2014/main" id="{BBEE1F02-9515-903C-0A4D-31EFA22A88F1}"/>
              </a:ext>
            </a:extLst>
          </p:cNvPr>
          <p:cNvSpPr/>
          <p:nvPr/>
        </p:nvSpPr>
        <p:spPr>
          <a:xfrm>
            <a:off x="2089388" y="3297071"/>
            <a:ext cx="410369"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57k$</a:t>
            </a:r>
            <a:endParaRPr lang="en-US" sz="1600" dirty="0"/>
          </a:p>
        </p:txBody>
      </p:sp>
      <p:sp>
        <p:nvSpPr>
          <p:cNvPr id="34" name="Text 31">
            <a:extLst>
              <a:ext uri="{FF2B5EF4-FFF2-40B4-BE49-F238E27FC236}">
                <a16:creationId xmlns:a16="http://schemas.microsoft.com/office/drawing/2014/main" id="{BC7C4B69-2D01-8289-5F12-B711639E4516}"/>
              </a:ext>
            </a:extLst>
          </p:cNvPr>
          <p:cNvSpPr/>
          <p:nvPr/>
        </p:nvSpPr>
        <p:spPr>
          <a:xfrm>
            <a:off x="2046417" y="3533475"/>
            <a:ext cx="552652"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Revenu</a:t>
            </a:r>
            <a:endParaRPr lang="en-US" sz="1400" b="1" dirty="0"/>
          </a:p>
        </p:txBody>
      </p:sp>
      <p:sp>
        <p:nvSpPr>
          <p:cNvPr id="35" name="Shape 32">
            <a:extLst>
              <a:ext uri="{FF2B5EF4-FFF2-40B4-BE49-F238E27FC236}">
                <a16:creationId xmlns:a16="http://schemas.microsoft.com/office/drawing/2014/main" id="{8652FCE5-85DF-F8FF-1A79-015CDE91C3B1}"/>
              </a:ext>
            </a:extLst>
          </p:cNvPr>
          <p:cNvSpPr/>
          <p:nvPr/>
        </p:nvSpPr>
        <p:spPr>
          <a:xfrm>
            <a:off x="390626" y="3981270"/>
            <a:ext cx="1214438" cy="617725"/>
          </a:xfrm>
          <a:prstGeom prst="rect">
            <a:avLst/>
          </a:prstGeom>
          <a:solidFill>
            <a:srgbClr val="F8FAFC"/>
          </a:solidFill>
          <a:ln>
            <a:solidFill>
              <a:schemeClr val="tx1"/>
            </a:solidFill>
          </a:ln>
        </p:spPr>
      </p:sp>
      <p:sp>
        <p:nvSpPr>
          <p:cNvPr id="36" name="Text 33">
            <a:extLst>
              <a:ext uri="{FF2B5EF4-FFF2-40B4-BE49-F238E27FC236}">
                <a16:creationId xmlns:a16="http://schemas.microsoft.com/office/drawing/2014/main" id="{043B93FB-56CF-DEFE-4EC5-7B33B7BB012A}"/>
              </a:ext>
            </a:extLst>
          </p:cNvPr>
          <p:cNvSpPr/>
          <p:nvPr/>
        </p:nvSpPr>
        <p:spPr>
          <a:xfrm>
            <a:off x="858577" y="4006349"/>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48</a:t>
            </a:r>
            <a:endParaRPr lang="en-US" sz="1600" dirty="0"/>
          </a:p>
        </p:txBody>
      </p:sp>
      <p:sp>
        <p:nvSpPr>
          <p:cNvPr id="37" name="Text 34">
            <a:extLst>
              <a:ext uri="{FF2B5EF4-FFF2-40B4-BE49-F238E27FC236}">
                <a16:creationId xmlns:a16="http://schemas.microsoft.com/office/drawing/2014/main" id="{42D09713-69C2-884E-45B6-4F226FB8F4ED}"/>
              </a:ext>
            </a:extLst>
          </p:cNvPr>
          <p:cNvSpPr/>
          <p:nvPr/>
        </p:nvSpPr>
        <p:spPr>
          <a:xfrm>
            <a:off x="424004" y="4171298"/>
            <a:ext cx="1077539"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Score dépense</a:t>
            </a:r>
            <a:endParaRPr lang="en-US" sz="1400" b="1" dirty="0"/>
          </a:p>
        </p:txBody>
      </p:sp>
      <p:sp>
        <p:nvSpPr>
          <p:cNvPr id="38" name="Shape 35">
            <a:extLst>
              <a:ext uri="{FF2B5EF4-FFF2-40B4-BE49-F238E27FC236}">
                <a16:creationId xmlns:a16="http://schemas.microsoft.com/office/drawing/2014/main" id="{185C60C1-EF23-ADED-D44A-3B36419434E7}"/>
              </a:ext>
            </a:extLst>
          </p:cNvPr>
          <p:cNvSpPr/>
          <p:nvPr/>
        </p:nvSpPr>
        <p:spPr>
          <a:xfrm>
            <a:off x="1687354" y="3964220"/>
            <a:ext cx="1214438" cy="617725"/>
          </a:xfrm>
          <a:prstGeom prst="rect">
            <a:avLst/>
          </a:prstGeom>
          <a:solidFill>
            <a:srgbClr val="F8FAFC"/>
          </a:solidFill>
          <a:ln>
            <a:solidFill>
              <a:schemeClr val="tx1"/>
            </a:solidFill>
          </a:ln>
        </p:spPr>
      </p:sp>
      <p:sp>
        <p:nvSpPr>
          <p:cNvPr id="39" name="Text 36">
            <a:extLst>
              <a:ext uri="{FF2B5EF4-FFF2-40B4-BE49-F238E27FC236}">
                <a16:creationId xmlns:a16="http://schemas.microsoft.com/office/drawing/2014/main" id="{332BF56C-417E-843A-A968-4D62097EBF49}"/>
              </a:ext>
            </a:extLst>
          </p:cNvPr>
          <p:cNvSpPr/>
          <p:nvPr/>
        </p:nvSpPr>
        <p:spPr>
          <a:xfrm>
            <a:off x="2174420" y="4037116"/>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39</a:t>
            </a:r>
            <a:endParaRPr lang="en-US" sz="1600" dirty="0"/>
          </a:p>
        </p:txBody>
      </p:sp>
      <p:sp>
        <p:nvSpPr>
          <p:cNvPr id="40" name="Text 37">
            <a:extLst>
              <a:ext uri="{FF2B5EF4-FFF2-40B4-BE49-F238E27FC236}">
                <a16:creationId xmlns:a16="http://schemas.microsoft.com/office/drawing/2014/main" id="{5A2C7046-DC61-EDC4-6575-6F1D1F526710}"/>
              </a:ext>
            </a:extLst>
          </p:cNvPr>
          <p:cNvSpPr/>
          <p:nvPr/>
        </p:nvSpPr>
        <p:spPr>
          <a:xfrm>
            <a:off x="2034051" y="4281176"/>
            <a:ext cx="52104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Effectif</a:t>
            </a:r>
            <a:endParaRPr lang="en-US" sz="1400" b="1" dirty="0"/>
          </a:p>
        </p:txBody>
      </p:sp>
      <p:sp>
        <p:nvSpPr>
          <p:cNvPr id="41" name="Text 38">
            <a:extLst>
              <a:ext uri="{FF2B5EF4-FFF2-40B4-BE49-F238E27FC236}">
                <a16:creationId xmlns:a16="http://schemas.microsoft.com/office/drawing/2014/main" id="{B855C2FE-AD81-DC52-2722-ED07237432BA}"/>
              </a:ext>
            </a:extLst>
          </p:cNvPr>
          <p:cNvSpPr/>
          <p:nvPr/>
        </p:nvSpPr>
        <p:spPr>
          <a:xfrm>
            <a:off x="3290134" y="3511596"/>
            <a:ext cx="2571750" cy="861774"/>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Jeunes professionnels avec comportement d'achat équilibré. Revenus confortables et dépenses raisonnées.</a:t>
            </a:r>
            <a:endParaRPr lang="en-US" sz="1400" dirty="0"/>
          </a:p>
        </p:txBody>
      </p:sp>
      <p:sp>
        <p:nvSpPr>
          <p:cNvPr id="45" name="Text 42">
            <a:extLst>
              <a:ext uri="{FF2B5EF4-FFF2-40B4-BE49-F238E27FC236}">
                <a16:creationId xmlns:a16="http://schemas.microsoft.com/office/drawing/2014/main" id="{40DC752B-2D98-1A73-C2A6-AB73A86BCC50}"/>
              </a:ext>
            </a:extLst>
          </p:cNvPr>
          <p:cNvSpPr/>
          <p:nvPr/>
        </p:nvSpPr>
        <p:spPr>
          <a:xfrm>
            <a:off x="6572249" y="3523561"/>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Produits lifestyle</a:t>
            </a:r>
            <a:endParaRPr lang="en-US" sz="1400" b="1" dirty="0"/>
          </a:p>
        </p:txBody>
      </p:sp>
      <p:sp>
        <p:nvSpPr>
          <p:cNvPr id="69" name="Text 66">
            <a:extLst>
              <a:ext uri="{FF2B5EF4-FFF2-40B4-BE49-F238E27FC236}">
                <a16:creationId xmlns:a16="http://schemas.microsoft.com/office/drawing/2014/main" id="{B53B30C4-F5FC-F1A0-C23E-F5ABC5184155}"/>
              </a:ext>
            </a:extLst>
          </p:cNvPr>
          <p:cNvSpPr/>
          <p:nvPr/>
        </p:nvSpPr>
        <p:spPr>
          <a:xfrm>
            <a:off x="392906" y="3651014"/>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3</a:t>
            </a:r>
            <a:endParaRPr lang="en-US" sz="810" dirty="0"/>
          </a:p>
        </p:txBody>
      </p:sp>
      <p:sp>
        <p:nvSpPr>
          <p:cNvPr id="90" name="Text 87">
            <a:extLst>
              <a:ext uri="{FF2B5EF4-FFF2-40B4-BE49-F238E27FC236}">
                <a16:creationId xmlns:a16="http://schemas.microsoft.com/office/drawing/2014/main" id="{F0EED14E-B0EB-4347-C7E4-9A9881412D1A}"/>
              </a:ext>
            </a:extLst>
          </p:cNvPr>
          <p:cNvSpPr/>
          <p:nvPr/>
        </p:nvSpPr>
        <p:spPr>
          <a:xfrm>
            <a:off x="3321844" y="3651014"/>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4</a:t>
            </a:r>
            <a:endParaRPr lang="en-US" sz="810" dirty="0"/>
          </a:p>
        </p:txBody>
      </p:sp>
      <p:sp>
        <p:nvSpPr>
          <p:cNvPr id="111" name="Text 108">
            <a:extLst>
              <a:ext uri="{FF2B5EF4-FFF2-40B4-BE49-F238E27FC236}">
                <a16:creationId xmlns:a16="http://schemas.microsoft.com/office/drawing/2014/main" id="{FAB74C90-5D89-81B6-A23A-9B4F4BE0FF83}"/>
              </a:ext>
            </a:extLst>
          </p:cNvPr>
          <p:cNvSpPr/>
          <p:nvPr/>
        </p:nvSpPr>
        <p:spPr>
          <a:xfrm>
            <a:off x="6250781" y="3651014"/>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5</a:t>
            </a:r>
            <a:endParaRPr lang="en-US" sz="810" dirty="0"/>
          </a:p>
        </p:txBody>
      </p:sp>
      <p:pic>
        <p:nvPicPr>
          <p:cNvPr id="133" name="Image 132">
            <a:extLst>
              <a:ext uri="{FF2B5EF4-FFF2-40B4-BE49-F238E27FC236}">
                <a16:creationId xmlns:a16="http://schemas.microsoft.com/office/drawing/2014/main" id="{39388F86-FEA2-31A1-A15F-FAAF13AF3929}"/>
              </a:ext>
            </a:extLst>
          </p:cNvPr>
          <p:cNvPicPr>
            <a:picLocks noChangeAspect="1"/>
          </p:cNvPicPr>
          <p:nvPr/>
        </p:nvPicPr>
        <p:blipFill>
          <a:blip r:embed="rId3"/>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30" name="Text 20">
            <a:extLst>
              <a:ext uri="{FF2B5EF4-FFF2-40B4-BE49-F238E27FC236}">
                <a16:creationId xmlns:a16="http://schemas.microsoft.com/office/drawing/2014/main" id="{EF0311B5-1908-D5B6-321C-AA658FCB634D}"/>
              </a:ext>
            </a:extLst>
          </p:cNvPr>
          <p:cNvSpPr/>
          <p:nvPr/>
        </p:nvSpPr>
        <p:spPr>
          <a:xfrm>
            <a:off x="6640343" y="952341"/>
            <a:ext cx="2428875"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sp>
        <p:nvSpPr>
          <p:cNvPr id="131" name="Accolade fermante 130">
            <a:extLst>
              <a:ext uri="{FF2B5EF4-FFF2-40B4-BE49-F238E27FC236}">
                <a16:creationId xmlns:a16="http://schemas.microsoft.com/office/drawing/2014/main" id="{417E9094-7A2E-74B5-C3A9-8C801FADDF1C}"/>
              </a:ext>
            </a:extLst>
          </p:cNvPr>
          <p:cNvSpPr/>
          <p:nvPr/>
        </p:nvSpPr>
        <p:spPr>
          <a:xfrm>
            <a:off x="2922325" y="1147756"/>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35" name="Connecteur droit avec flèche 134">
            <a:extLst>
              <a:ext uri="{FF2B5EF4-FFF2-40B4-BE49-F238E27FC236}">
                <a16:creationId xmlns:a16="http://schemas.microsoft.com/office/drawing/2014/main" id="{EC4E3156-8177-CAC4-BAA7-B83C36D97FDB}"/>
              </a:ext>
            </a:extLst>
          </p:cNvPr>
          <p:cNvCxnSpPr>
            <a:cxnSpLocks/>
          </p:cNvCxnSpPr>
          <p:nvPr/>
        </p:nvCxnSpPr>
        <p:spPr>
          <a:xfrm>
            <a:off x="5800310" y="1793047"/>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8" name="Text 21">
            <a:extLst>
              <a:ext uri="{FF2B5EF4-FFF2-40B4-BE49-F238E27FC236}">
                <a16:creationId xmlns:a16="http://schemas.microsoft.com/office/drawing/2014/main" id="{C9881821-68E4-8559-D126-BDB94671F7E9}"/>
              </a:ext>
            </a:extLst>
          </p:cNvPr>
          <p:cNvSpPr/>
          <p:nvPr/>
        </p:nvSpPr>
        <p:spPr>
          <a:xfrm>
            <a:off x="6431751" y="1697809"/>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latin typeface="Inter" pitchFamily="34" charset="0"/>
                <a:ea typeface="Inter" pitchFamily="34" charset="-122"/>
                <a:cs typeface="Inter" pitchFamily="34" charset="-120"/>
              </a:rPr>
              <a:t>S</a:t>
            </a:r>
            <a:r>
              <a:rPr lang="en-US" sz="1400" b="1" dirty="0">
                <a:solidFill>
                  <a:srgbClr val="1E40AF"/>
                </a:solidFill>
                <a:ea typeface="Inter" pitchFamily="34" charset="-122"/>
                <a:cs typeface="Inter" pitchFamily="34" charset="-120"/>
              </a:rPr>
              <a:t>ervices premium</a:t>
            </a:r>
            <a:endParaRPr lang="en-US" sz="1400" b="1" dirty="0"/>
          </a:p>
        </p:txBody>
      </p:sp>
      <p:sp>
        <p:nvSpPr>
          <p:cNvPr id="139" name="Text 21">
            <a:extLst>
              <a:ext uri="{FF2B5EF4-FFF2-40B4-BE49-F238E27FC236}">
                <a16:creationId xmlns:a16="http://schemas.microsoft.com/office/drawing/2014/main" id="{09D9F5EE-DF71-0773-3C56-F8E16188F0A8}"/>
              </a:ext>
            </a:extLst>
          </p:cNvPr>
          <p:cNvSpPr/>
          <p:nvPr/>
        </p:nvSpPr>
        <p:spPr>
          <a:xfrm>
            <a:off x="6444572" y="1999565"/>
            <a:ext cx="2428875" cy="215444"/>
          </a:xfrm>
          <a:prstGeom prst="rect">
            <a:avLst/>
          </a:prstGeom>
          <a:noFill/>
          <a:ln/>
        </p:spPr>
        <p:txBody>
          <a:bodyPr wrap="square" lIns="0" tIns="0" rIns="0" bIns="0" rtlCol="0" anchor="ctr">
            <a:spAutoFit/>
          </a:bodyPr>
          <a:lstStyle/>
          <a:p>
            <a:pPr marL="171450" indent="-171450">
              <a:buFont typeface="Wingdings" panose="05000000000000000000" pitchFamily="2" charset="2"/>
              <a:buChar char="v"/>
            </a:pPr>
            <a:r>
              <a:rPr lang="en-US" sz="1400" b="1" dirty="0">
                <a:solidFill>
                  <a:srgbClr val="1E40AF"/>
                </a:solidFill>
                <a:ea typeface="Inter" pitchFamily="34" charset="-122"/>
                <a:cs typeface="Inter" pitchFamily="34" charset="-120"/>
              </a:rPr>
              <a:t>  Programmes de fidélité</a:t>
            </a:r>
            <a:endParaRPr lang="en-US" sz="1400" b="1" dirty="0"/>
          </a:p>
        </p:txBody>
      </p:sp>
      <p:sp>
        <p:nvSpPr>
          <p:cNvPr id="141" name="Text 20">
            <a:extLst>
              <a:ext uri="{FF2B5EF4-FFF2-40B4-BE49-F238E27FC236}">
                <a16:creationId xmlns:a16="http://schemas.microsoft.com/office/drawing/2014/main" id="{C0028518-1312-73EA-DC99-B9BD4DF51112}"/>
              </a:ext>
            </a:extLst>
          </p:cNvPr>
          <p:cNvSpPr/>
          <p:nvPr/>
        </p:nvSpPr>
        <p:spPr>
          <a:xfrm>
            <a:off x="6640343" y="2960704"/>
            <a:ext cx="2428875"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cxnSp>
        <p:nvCxnSpPr>
          <p:cNvPr id="142" name="Connecteur droit avec flèche 141">
            <a:extLst>
              <a:ext uri="{FF2B5EF4-FFF2-40B4-BE49-F238E27FC236}">
                <a16:creationId xmlns:a16="http://schemas.microsoft.com/office/drawing/2014/main" id="{38158B4D-04F9-F43A-0E9C-AFAB92170E27}"/>
              </a:ext>
            </a:extLst>
          </p:cNvPr>
          <p:cNvCxnSpPr>
            <a:cxnSpLocks/>
          </p:cNvCxnSpPr>
          <p:nvPr/>
        </p:nvCxnSpPr>
        <p:spPr>
          <a:xfrm>
            <a:off x="5768655" y="3967737"/>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3" name="Shape 19">
            <a:extLst>
              <a:ext uri="{FF2B5EF4-FFF2-40B4-BE49-F238E27FC236}">
                <a16:creationId xmlns:a16="http://schemas.microsoft.com/office/drawing/2014/main" id="{22B2D18C-34F2-C5AB-53B5-98BC215D7093}"/>
              </a:ext>
            </a:extLst>
          </p:cNvPr>
          <p:cNvSpPr/>
          <p:nvPr/>
        </p:nvSpPr>
        <p:spPr>
          <a:xfrm flipH="1">
            <a:off x="6334834" y="3247047"/>
            <a:ext cx="53956" cy="1441380"/>
          </a:xfrm>
          <a:prstGeom prst="rect">
            <a:avLst/>
          </a:prstGeom>
          <a:solidFill>
            <a:srgbClr val="3B82F6"/>
          </a:solidFill>
          <a:ln/>
        </p:spPr>
      </p:sp>
      <p:sp>
        <p:nvSpPr>
          <p:cNvPr id="144" name="Text 42">
            <a:extLst>
              <a:ext uri="{FF2B5EF4-FFF2-40B4-BE49-F238E27FC236}">
                <a16:creationId xmlns:a16="http://schemas.microsoft.com/office/drawing/2014/main" id="{BF3CBA41-27EB-8A78-1F91-601814A9D097}"/>
              </a:ext>
            </a:extLst>
          </p:cNvPr>
          <p:cNvSpPr/>
          <p:nvPr/>
        </p:nvSpPr>
        <p:spPr>
          <a:xfrm>
            <a:off x="6572248" y="3851199"/>
            <a:ext cx="2428875" cy="215444"/>
          </a:xfrm>
          <a:prstGeom prst="rect">
            <a:avLst/>
          </a:prstGeom>
          <a:noFill/>
          <a:ln/>
        </p:spPr>
        <p:txBody>
          <a:bodyPr wrap="square" lIns="0" tIns="0" rIns="0" bIns="0" rtlCol="0" anchor="ctr">
            <a:spAutoFit/>
          </a:bodyPr>
          <a:lstStyle/>
          <a:p>
            <a:pPr marL="171450" indent="-171450">
              <a:buFont typeface="Wingdings" panose="05000000000000000000" pitchFamily="2" charset="2"/>
              <a:buChar char="v"/>
            </a:pPr>
            <a:r>
              <a:rPr lang="en-US" sz="1400" b="1" dirty="0">
                <a:solidFill>
                  <a:srgbClr val="1E40AF"/>
                </a:solidFill>
                <a:ea typeface="Inter" pitchFamily="34" charset="-122"/>
                <a:cs typeface="Inter" pitchFamily="34" charset="-120"/>
              </a:rPr>
              <a:t>  Technologie</a:t>
            </a:r>
            <a:endParaRPr lang="en-US" sz="1400" b="1" dirty="0"/>
          </a:p>
        </p:txBody>
      </p:sp>
      <p:sp>
        <p:nvSpPr>
          <p:cNvPr id="145" name="Text 42">
            <a:extLst>
              <a:ext uri="{FF2B5EF4-FFF2-40B4-BE49-F238E27FC236}">
                <a16:creationId xmlns:a16="http://schemas.microsoft.com/office/drawing/2014/main" id="{7C6D07B1-4C2C-1E8F-B546-1BD44CC6DD6C}"/>
              </a:ext>
            </a:extLst>
          </p:cNvPr>
          <p:cNvSpPr/>
          <p:nvPr/>
        </p:nvSpPr>
        <p:spPr>
          <a:xfrm>
            <a:off x="6572249" y="4165360"/>
            <a:ext cx="2428875" cy="215444"/>
          </a:xfrm>
          <a:prstGeom prst="rect">
            <a:avLst/>
          </a:prstGeom>
          <a:noFill/>
          <a:ln/>
        </p:spPr>
        <p:txBody>
          <a:bodyPr wrap="square" lIns="0" tIns="0" rIns="0" bIns="0" rtlCol="0" anchor="ctr">
            <a:spAutoFit/>
          </a:bodyPr>
          <a:lstStyle/>
          <a:p>
            <a:pPr marL="171450" indent="-171450">
              <a:buFont typeface="Wingdings" panose="05000000000000000000" pitchFamily="2" charset="2"/>
              <a:buChar char="v"/>
            </a:pPr>
            <a:r>
              <a:rPr lang="en-US" sz="1400" b="1" dirty="0">
                <a:solidFill>
                  <a:srgbClr val="1E40AF"/>
                </a:solidFill>
                <a:ea typeface="Inter" pitchFamily="34" charset="-122"/>
                <a:cs typeface="Inter" pitchFamily="34" charset="-120"/>
              </a:rPr>
              <a:t>  Expériences urbaines</a:t>
            </a:r>
            <a:endParaRPr lang="en-US" sz="1400" b="1" dirty="0"/>
          </a:p>
        </p:txBody>
      </p:sp>
      <p:sp>
        <p:nvSpPr>
          <p:cNvPr id="2" name="Accolade fermante 1">
            <a:extLst>
              <a:ext uri="{FF2B5EF4-FFF2-40B4-BE49-F238E27FC236}">
                <a16:creationId xmlns:a16="http://schemas.microsoft.com/office/drawing/2014/main" id="{AC4E862C-B7D1-7726-D7BB-C37A7570B74C}"/>
              </a:ext>
            </a:extLst>
          </p:cNvPr>
          <p:cNvSpPr/>
          <p:nvPr/>
        </p:nvSpPr>
        <p:spPr>
          <a:xfrm>
            <a:off x="2899548" y="3211833"/>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25061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250031" y="279678"/>
            <a:ext cx="8715375"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Analyse des Personas (2/3)</a:t>
            </a:r>
            <a:endParaRPr lang="en-US" sz="2400" dirty="0"/>
          </a:p>
        </p:txBody>
      </p:sp>
      <p:sp>
        <p:nvSpPr>
          <p:cNvPr id="6" name="Text 3"/>
          <p:cNvSpPr/>
          <p:nvPr/>
        </p:nvSpPr>
        <p:spPr>
          <a:xfrm flipV="1">
            <a:off x="96476" y="1115606"/>
            <a:ext cx="286206" cy="246221"/>
          </a:xfrm>
          <a:prstGeom prst="rect">
            <a:avLst/>
          </a:prstGeom>
          <a:noFill/>
          <a:ln/>
        </p:spPr>
        <p:txBody>
          <a:bodyPr wrap="square" lIns="0" tIns="0" rIns="0" bIns="0" rtlCol="0" anchor="ctr">
            <a:spAutoFit/>
          </a:bodyPr>
          <a:lstStyle/>
          <a:p>
            <a:pPr marL="0" indent="0">
              <a:buNone/>
            </a:pPr>
            <a:r>
              <a:rPr lang="en-US" sz="1600" b="1" dirty="0">
                <a:solidFill>
                  <a:srgbClr val="FFFFFF"/>
                </a:solidFill>
                <a:ea typeface="Inter" pitchFamily="34" charset="-122"/>
                <a:cs typeface="Inter" pitchFamily="34" charset="-120"/>
              </a:rPr>
              <a:t>0</a:t>
            </a:r>
            <a:endParaRPr lang="en-US" sz="1600" dirty="0"/>
          </a:p>
        </p:txBody>
      </p:sp>
      <p:sp>
        <p:nvSpPr>
          <p:cNvPr id="27" name="Text 24"/>
          <p:cNvSpPr/>
          <p:nvPr/>
        </p:nvSpPr>
        <p:spPr>
          <a:xfrm>
            <a:off x="3321844" y="1071563"/>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1</a:t>
            </a:r>
            <a:endParaRPr lang="en-US" sz="810" dirty="0"/>
          </a:p>
        </p:txBody>
      </p:sp>
      <p:sp>
        <p:nvSpPr>
          <p:cNvPr id="47" name="Shape 44"/>
          <p:cNvSpPr/>
          <p:nvPr/>
        </p:nvSpPr>
        <p:spPr>
          <a:xfrm>
            <a:off x="201796" y="695673"/>
            <a:ext cx="578858" cy="369332"/>
          </a:xfrm>
          <a:prstGeom prst="ellipse">
            <a:avLst/>
          </a:prstGeom>
          <a:solidFill>
            <a:srgbClr val="10B981"/>
          </a:solidFill>
          <a:ln/>
        </p:spPr>
        <p:txBody>
          <a:bodyPr/>
          <a:lstStyle/>
          <a:p>
            <a:endParaRPr lang="fr-FR" dirty="0"/>
          </a:p>
        </p:txBody>
      </p:sp>
      <p:sp>
        <p:nvSpPr>
          <p:cNvPr id="48" name="Text 45"/>
          <p:cNvSpPr/>
          <p:nvPr/>
        </p:nvSpPr>
        <p:spPr>
          <a:xfrm>
            <a:off x="410765" y="705293"/>
            <a:ext cx="151773" cy="369332"/>
          </a:xfrm>
          <a:prstGeom prst="rect">
            <a:avLst/>
          </a:prstGeom>
          <a:noFill/>
          <a:ln/>
        </p:spPr>
        <p:txBody>
          <a:bodyPr wrap="square" lIns="0" tIns="0" rIns="0" bIns="0" rtlCol="0" anchor="ctr">
            <a:spAutoFit/>
          </a:bodyPr>
          <a:lstStyle/>
          <a:p>
            <a:pPr marL="0" indent="0">
              <a:buNone/>
            </a:pPr>
            <a:r>
              <a:rPr lang="en-US" sz="2400" b="1" dirty="0">
                <a:solidFill>
                  <a:srgbClr val="FFFFFF"/>
                </a:solidFill>
                <a:ea typeface="Inter" pitchFamily="34" charset="-122"/>
                <a:cs typeface="Inter" pitchFamily="34" charset="-120"/>
              </a:rPr>
              <a:t>2</a:t>
            </a:r>
            <a:endParaRPr lang="en-US" sz="2400" dirty="0"/>
          </a:p>
        </p:txBody>
      </p:sp>
      <p:sp>
        <p:nvSpPr>
          <p:cNvPr id="49" name="Text 46"/>
          <p:cNvSpPr/>
          <p:nvPr/>
        </p:nvSpPr>
        <p:spPr>
          <a:xfrm>
            <a:off x="923833" y="705293"/>
            <a:ext cx="3835663"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Adultes Riches Économes</a:t>
            </a:r>
            <a:endParaRPr lang="en-US" sz="2000" dirty="0"/>
          </a:p>
        </p:txBody>
      </p:sp>
      <p:sp>
        <p:nvSpPr>
          <p:cNvPr id="50" name="Shape 47"/>
          <p:cNvSpPr/>
          <p:nvPr/>
        </p:nvSpPr>
        <p:spPr>
          <a:xfrm>
            <a:off x="428623" y="1450181"/>
            <a:ext cx="1238839" cy="534372"/>
          </a:xfrm>
          <a:prstGeom prst="rect">
            <a:avLst/>
          </a:prstGeom>
          <a:solidFill>
            <a:srgbClr val="F8FAFC"/>
          </a:solidFill>
          <a:ln>
            <a:solidFill>
              <a:schemeClr val="tx1"/>
            </a:solidFill>
          </a:ln>
        </p:spPr>
      </p:sp>
      <p:sp>
        <p:nvSpPr>
          <p:cNvPr id="51" name="Text 48"/>
          <p:cNvSpPr/>
          <p:nvPr/>
        </p:nvSpPr>
        <p:spPr>
          <a:xfrm>
            <a:off x="700040" y="1488407"/>
            <a:ext cx="618496"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42 ans</a:t>
            </a:r>
            <a:endParaRPr lang="en-US" sz="1600" dirty="0"/>
          </a:p>
        </p:txBody>
      </p:sp>
      <p:sp>
        <p:nvSpPr>
          <p:cNvPr id="52" name="Text 49"/>
          <p:cNvSpPr/>
          <p:nvPr/>
        </p:nvSpPr>
        <p:spPr>
          <a:xfrm>
            <a:off x="595619" y="1700856"/>
            <a:ext cx="83183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Âge moyen</a:t>
            </a:r>
            <a:endParaRPr lang="en-US" sz="1400" b="1" dirty="0"/>
          </a:p>
        </p:txBody>
      </p:sp>
      <p:sp>
        <p:nvSpPr>
          <p:cNvPr id="53" name="Shape 50"/>
          <p:cNvSpPr/>
          <p:nvPr/>
        </p:nvSpPr>
        <p:spPr>
          <a:xfrm>
            <a:off x="1714499" y="1461974"/>
            <a:ext cx="1214438" cy="534006"/>
          </a:xfrm>
          <a:prstGeom prst="rect">
            <a:avLst/>
          </a:prstGeom>
          <a:solidFill>
            <a:srgbClr val="F8FAFC"/>
          </a:solidFill>
          <a:ln>
            <a:solidFill>
              <a:schemeClr val="tx1"/>
            </a:solidFill>
          </a:ln>
        </p:spPr>
      </p:sp>
      <p:sp>
        <p:nvSpPr>
          <p:cNvPr id="54" name="Text 51"/>
          <p:cNvSpPr/>
          <p:nvPr/>
        </p:nvSpPr>
        <p:spPr>
          <a:xfrm>
            <a:off x="2080815" y="1488407"/>
            <a:ext cx="410369"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89k$</a:t>
            </a:r>
            <a:endParaRPr lang="en-US" sz="1600" dirty="0"/>
          </a:p>
        </p:txBody>
      </p:sp>
      <p:sp>
        <p:nvSpPr>
          <p:cNvPr id="55" name="Text 52"/>
          <p:cNvSpPr/>
          <p:nvPr/>
        </p:nvSpPr>
        <p:spPr>
          <a:xfrm>
            <a:off x="2015177" y="1709760"/>
            <a:ext cx="552652"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Revenu</a:t>
            </a:r>
            <a:endParaRPr lang="en-US" sz="1400" b="1" dirty="0"/>
          </a:p>
        </p:txBody>
      </p:sp>
      <p:sp>
        <p:nvSpPr>
          <p:cNvPr id="56" name="Shape 53"/>
          <p:cNvSpPr/>
          <p:nvPr/>
        </p:nvSpPr>
        <p:spPr>
          <a:xfrm>
            <a:off x="407193" y="2050376"/>
            <a:ext cx="1260270" cy="521374"/>
          </a:xfrm>
          <a:prstGeom prst="rect">
            <a:avLst/>
          </a:prstGeom>
          <a:solidFill>
            <a:srgbClr val="F8FAFC"/>
          </a:solidFill>
          <a:ln>
            <a:solidFill>
              <a:schemeClr val="tx1"/>
            </a:solidFill>
          </a:ln>
        </p:spPr>
      </p:sp>
      <p:sp>
        <p:nvSpPr>
          <p:cNvPr id="57" name="Text 54"/>
          <p:cNvSpPr/>
          <p:nvPr/>
        </p:nvSpPr>
        <p:spPr>
          <a:xfrm>
            <a:off x="785268" y="2086952"/>
            <a:ext cx="448039"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17</a:t>
            </a:r>
            <a:endParaRPr lang="en-US" sz="1600" dirty="0"/>
          </a:p>
        </p:txBody>
      </p:sp>
      <p:sp>
        <p:nvSpPr>
          <p:cNvPr id="58" name="Text 55"/>
          <p:cNvSpPr/>
          <p:nvPr/>
        </p:nvSpPr>
        <p:spPr>
          <a:xfrm>
            <a:off x="479507" y="2294028"/>
            <a:ext cx="1077539"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Score dépense</a:t>
            </a:r>
            <a:endParaRPr lang="en-US" sz="1400" b="1" dirty="0"/>
          </a:p>
        </p:txBody>
      </p:sp>
      <p:sp>
        <p:nvSpPr>
          <p:cNvPr id="59" name="Shape 56"/>
          <p:cNvSpPr/>
          <p:nvPr/>
        </p:nvSpPr>
        <p:spPr>
          <a:xfrm>
            <a:off x="1714499" y="2059846"/>
            <a:ext cx="1214438" cy="511904"/>
          </a:xfrm>
          <a:prstGeom prst="rect">
            <a:avLst/>
          </a:prstGeom>
          <a:solidFill>
            <a:srgbClr val="F8FAFC"/>
          </a:solidFill>
          <a:ln>
            <a:solidFill>
              <a:schemeClr val="tx1"/>
            </a:solidFill>
          </a:ln>
        </p:spPr>
      </p:sp>
      <p:sp>
        <p:nvSpPr>
          <p:cNvPr id="60" name="Text 57"/>
          <p:cNvSpPr/>
          <p:nvPr/>
        </p:nvSpPr>
        <p:spPr>
          <a:xfrm>
            <a:off x="2169540" y="2104649"/>
            <a:ext cx="304355"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33</a:t>
            </a:r>
            <a:endParaRPr lang="en-US" sz="1600" dirty="0"/>
          </a:p>
        </p:txBody>
      </p:sp>
      <p:sp>
        <p:nvSpPr>
          <p:cNvPr id="61" name="Text 58"/>
          <p:cNvSpPr/>
          <p:nvPr/>
        </p:nvSpPr>
        <p:spPr>
          <a:xfrm>
            <a:off x="2061196" y="2293832"/>
            <a:ext cx="52104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Effectif</a:t>
            </a:r>
            <a:endParaRPr lang="en-US" sz="1400" b="1" dirty="0"/>
          </a:p>
        </p:txBody>
      </p:sp>
      <p:sp>
        <p:nvSpPr>
          <p:cNvPr id="62" name="Text 59"/>
          <p:cNvSpPr/>
          <p:nvPr/>
        </p:nvSpPr>
        <p:spPr>
          <a:xfrm>
            <a:off x="3383978" y="1652178"/>
            <a:ext cx="2571750" cy="646331"/>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Adultes aisés mais peu dépensiers. Profil épargne et investissement, consommation réfléchie.</a:t>
            </a:r>
            <a:endParaRPr lang="en-US" sz="1400" dirty="0"/>
          </a:p>
        </p:txBody>
      </p:sp>
      <p:sp>
        <p:nvSpPr>
          <p:cNvPr id="66" name="Text 63"/>
          <p:cNvSpPr/>
          <p:nvPr/>
        </p:nvSpPr>
        <p:spPr>
          <a:xfrm>
            <a:off x="6640343" y="1455707"/>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Valeur ajoutée</a:t>
            </a:r>
            <a:endParaRPr lang="en-US" sz="1400" b="1" dirty="0"/>
          </a:p>
        </p:txBody>
      </p:sp>
      <p:sp>
        <p:nvSpPr>
          <p:cNvPr id="68" name="Shape 65"/>
          <p:cNvSpPr/>
          <p:nvPr/>
        </p:nvSpPr>
        <p:spPr>
          <a:xfrm>
            <a:off x="190078" y="2949595"/>
            <a:ext cx="578858" cy="357073"/>
          </a:xfrm>
          <a:prstGeom prst="ellipse">
            <a:avLst/>
          </a:prstGeom>
          <a:solidFill>
            <a:srgbClr val="3B82F6"/>
          </a:solidFill>
          <a:ln/>
        </p:spPr>
      </p:sp>
      <p:sp>
        <p:nvSpPr>
          <p:cNvPr id="69" name="Text 66"/>
          <p:cNvSpPr/>
          <p:nvPr/>
        </p:nvSpPr>
        <p:spPr>
          <a:xfrm>
            <a:off x="433678" y="2926560"/>
            <a:ext cx="155492" cy="369332"/>
          </a:xfrm>
          <a:prstGeom prst="rect">
            <a:avLst/>
          </a:prstGeom>
          <a:noFill/>
          <a:ln/>
        </p:spPr>
        <p:txBody>
          <a:bodyPr wrap="none" lIns="0" tIns="0" rIns="0" bIns="0" rtlCol="0" anchor="ctr">
            <a:spAutoFit/>
          </a:bodyPr>
          <a:lstStyle/>
          <a:p>
            <a:pPr marL="0" indent="0">
              <a:buNone/>
            </a:pPr>
            <a:r>
              <a:rPr lang="en-US" sz="2400" b="1" dirty="0">
                <a:solidFill>
                  <a:srgbClr val="FFFFFF"/>
                </a:solidFill>
                <a:ea typeface="Inter" pitchFamily="34" charset="-122"/>
                <a:cs typeface="Inter" pitchFamily="34" charset="-120"/>
              </a:rPr>
              <a:t>3</a:t>
            </a:r>
            <a:endParaRPr lang="en-US" sz="2400" dirty="0"/>
          </a:p>
        </p:txBody>
      </p:sp>
      <p:sp>
        <p:nvSpPr>
          <p:cNvPr id="70" name="Text 67"/>
          <p:cNvSpPr/>
          <p:nvPr/>
        </p:nvSpPr>
        <p:spPr>
          <a:xfrm>
            <a:off x="958609" y="2974047"/>
            <a:ext cx="2643188"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Jeunes Aisés Dépensiers</a:t>
            </a:r>
            <a:endParaRPr lang="en-US" sz="2000" dirty="0"/>
          </a:p>
        </p:txBody>
      </p:sp>
      <p:sp>
        <p:nvSpPr>
          <p:cNvPr id="71" name="Shape 68"/>
          <p:cNvSpPr/>
          <p:nvPr/>
        </p:nvSpPr>
        <p:spPr>
          <a:xfrm>
            <a:off x="402068" y="3604471"/>
            <a:ext cx="1214438" cy="527153"/>
          </a:xfrm>
          <a:prstGeom prst="rect">
            <a:avLst/>
          </a:prstGeom>
          <a:solidFill>
            <a:srgbClr val="F8FAFC"/>
          </a:solidFill>
          <a:ln>
            <a:solidFill>
              <a:schemeClr val="tx1"/>
            </a:solidFill>
          </a:ln>
        </p:spPr>
      </p:sp>
      <p:sp>
        <p:nvSpPr>
          <p:cNvPr id="72" name="Text 69"/>
          <p:cNvSpPr/>
          <p:nvPr/>
        </p:nvSpPr>
        <p:spPr>
          <a:xfrm>
            <a:off x="761729" y="3592486"/>
            <a:ext cx="548227"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33 ans</a:t>
            </a:r>
            <a:endParaRPr lang="en-US" sz="1600" dirty="0"/>
          </a:p>
        </p:txBody>
      </p:sp>
      <p:sp>
        <p:nvSpPr>
          <p:cNvPr id="73" name="Text 70"/>
          <p:cNvSpPr/>
          <p:nvPr/>
        </p:nvSpPr>
        <p:spPr>
          <a:xfrm>
            <a:off x="619929" y="3800027"/>
            <a:ext cx="83183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Âge moyen</a:t>
            </a:r>
            <a:endParaRPr lang="en-US" sz="1400" b="1" dirty="0"/>
          </a:p>
        </p:txBody>
      </p:sp>
      <p:sp>
        <p:nvSpPr>
          <p:cNvPr id="74" name="Shape 71"/>
          <p:cNvSpPr/>
          <p:nvPr/>
        </p:nvSpPr>
        <p:spPr>
          <a:xfrm>
            <a:off x="1678780" y="3613375"/>
            <a:ext cx="1214438" cy="497807"/>
          </a:xfrm>
          <a:prstGeom prst="rect">
            <a:avLst/>
          </a:prstGeom>
          <a:solidFill>
            <a:srgbClr val="F8FAFC"/>
          </a:solidFill>
          <a:ln>
            <a:solidFill>
              <a:schemeClr val="tx1"/>
            </a:solidFill>
          </a:ln>
        </p:spPr>
      </p:sp>
      <p:sp>
        <p:nvSpPr>
          <p:cNvPr id="75" name="Text 72"/>
          <p:cNvSpPr/>
          <p:nvPr/>
        </p:nvSpPr>
        <p:spPr>
          <a:xfrm>
            <a:off x="2116531" y="3594215"/>
            <a:ext cx="410369"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87k$</a:t>
            </a:r>
            <a:endParaRPr lang="en-US" sz="1600" dirty="0"/>
          </a:p>
        </p:txBody>
      </p:sp>
      <p:sp>
        <p:nvSpPr>
          <p:cNvPr id="76" name="Text 73"/>
          <p:cNvSpPr/>
          <p:nvPr/>
        </p:nvSpPr>
        <p:spPr>
          <a:xfrm>
            <a:off x="2062006" y="3814867"/>
            <a:ext cx="552652"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Revenu</a:t>
            </a:r>
            <a:endParaRPr lang="en-US" sz="1400" b="1" dirty="0"/>
          </a:p>
        </p:txBody>
      </p:sp>
      <p:sp>
        <p:nvSpPr>
          <p:cNvPr id="77" name="Shape 74"/>
          <p:cNvSpPr/>
          <p:nvPr/>
        </p:nvSpPr>
        <p:spPr>
          <a:xfrm>
            <a:off x="407193" y="4181410"/>
            <a:ext cx="1209298" cy="513329"/>
          </a:xfrm>
          <a:prstGeom prst="rect">
            <a:avLst/>
          </a:prstGeom>
          <a:solidFill>
            <a:srgbClr val="F8FAFC"/>
          </a:solidFill>
          <a:ln>
            <a:solidFill>
              <a:schemeClr val="tx1"/>
            </a:solidFill>
          </a:ln>
        </p:spPr>
      </p:sp>
      <p:sp>
        <p:nvSpPr>
          <p:cNvPr id="78" name="Text 75"/>
          <p:cNvSpPr/>
          <p:nvPr/>
        </p:nvSpPr>
        <p:spPr>
          <a:xfrm>
            <a:off x="943846" y="4165090"/>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82</a:t>
            </a:r>
            <a:endParaRPr lang="en-US" sz="1600" dirty="0"/>
          </a:p>
        </p:txBody>
      </p:sp>
      <p:sp>
        <p:nvSpPr>
          <p:cNvPr id="79" name="Text 76"/>
          <p:cNvSpPr/>
          <p:nvPr/>
        </p:nvSpPr>
        <p:spPr>
          <a:xfrm>
            <a:off x="470517" y="4380533"/>
            <a:ext cx="1077539"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Score dépense</a:t>
            </a:r>
            <a:endParaRPr lang="en-US" sz="1400" b="1" dirty="0"/>
          </a:p>
        </p:txBody>
      </p:sp>
      <p:sp>
        <p:nvSpPr>
          <p:cNvPr id="80" name="Shape 77"/>
          <p:cNvSpPr/>
          <p:nvPr/>
        </p:nvSpPr>
        <p:spPr>
          <a:xfrm>
            <a:off x="1684284" y="4181410"/>
            <a:ext cx="1214438" cy="497807"/>
          </a:xfrm>
          <a:prstGeom prst="rect">
            <a:avLst/>
          </a:prstGeom>
          <a:solidFill>
            <a:srgbClr val="F8FAFC"/>
          </a:solidFill>
          <a:ln>
            <a:solidFill>
              <a:schemeClr val="tx1"/>
            </a:solidFill>
          </a:ln>
        </p:spPr>
        <p:txBody>
          <a:bodyPr/>
          <a:lstStyle/>
          <a:p>
            <a:endParaRPr lang="fr-FR" dirty="0"/>
          </a:p>
        </p:txBody>
      </p:sp>
      <p:sp>
        <p:nvSpPr>
          <p:cNvPr id="81" name="Text 78"/>
          <p:cNvSpPr/>
          <p:nvPr/>
        </p:nvSpPr>
        <p:spPr>
          <a:xfrm>
            <a:off x="2217523" y="4158929"/>
            <a:ext cx="208390"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39</a:t>
            </a:r>
            <a:endParaRPr lang="en-US" sz="1600" dirty="0"/>
          </a:p>
        </p:txBody>
      </p:sp>
      <p:sp>
        <p:nvSpPr>
          <p:cNvPr id="82" name="Text 79"/>
          <p:cNvSpPr/>
          <p:nvPr/>
        </p:nvSpPr>
        <p:spPr>
          <a:xfrm>
            <a:off x="2089300" y="4405984"/>
            <a:ext cx="52104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Effectif</a:t>
            </a:r>
            <a:endParaRPr lang="en-US" sz="1400" b="1" dirty="0"/>
          </a:p>
        </p:txBody>
      </p:sp>
      <p:sp>
        <p:nvSpPr>
          <p:cNvPr id="83" name="Text 80"/>
          <p:cNvSpPr/>
          <p:nvPr/>
        </p:nvSpPr>
        <p:spPr>
          <a:xfrm>
            <a:off x="3383978" y="3734203"/>
            <a:ext cx="2571750" cy="861774"/>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Jeunes adultes très aisés et grands consommateurs. Cible privilégiée pour le luxe et les expériences premium</a:t>
            </a:r>
            <a:r>
              <a:rPr lang="en-US" sz="765" dirty="0">
                <a:solidFill>
                  <a:srgbClr val="64748B"/>
                </a:solidFill>
                <a:latin typeface="Inter" pitchFamily="34" charset="0"/>
                <a:ea typeface="Inter" pitchFamily="34" charset="-122"/>
                <a:cs typeface="Inter" pitchFamily="34" charset="-120"/>
              </a:rPr>
              <a:t>.</a:t>
            </a:r>
            <a:endParaRPr lang="en-US" sz="765" dirty="0"/>
          </a:p>
        </p:txBody>
      </p:sp>
      <p:sp>
        <p:nvSpPr>
          <p:cNvPr id="87" name="Text 84"/>
          <p:cNvSpPr/>
          <p:nvPr/>
        </p:nvSpPr>
        <p:spPr>
          <a:xfrm>
            <a:off x="6508120" y="3744216"/>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Luxe</a:t>
            </a:r>
            <a:endParaRPr lang="en-US" sz="1400" b="1" dirty="0"/>
          </a:p>
        </p:txBody>
      </p:sp>
      <p:sp>
        <p:nvSpPr>
          <p:cNvPr id="90" name="Text 87"/>
          <p:cNvSpPr/>
          <p:nvPr/>
        </p:nvSpPr>
        <p:spPr>
          <a:xfrm>
            <a:off x="3321844" y="3651014"/>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4</a:t>
            </a:r>
            <a:endParaRPr lang="en-US" sz="810" dirty="0"/>
          </a:p>
        </p:txBody>
      </p:sp>
      <p:pic>
        <p:nvPicPr>
          <p:cNvPr id="133" name="Image 132">
            <a:extLst>
              <a:ext uri="{FF2B5EF4-FFF2-40B4-BE49-F238E27FC236}">
                <a16:creationId xmlns:a16="http://schemas.microsoft.com/office/drawing/2014/main" id="{451A5CE5-E69E-08F9-0109-9F706D7998E6}"/>
              </a:ext>
            </a:extLst>
          </p:cNvPr>
          <p:cNvPicPr>
            <a:picLocks noChangeAspect="1"/>
          </p:cNvPicPr>
          <p:nvPr/>
        </p:nvPicPr>
        <p:blipFill>
          <a:blip r:embed="rId3"/>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Accolade fermante 1">
            <a:extLst>
              <a:ext uri="{FF2B5EF4-FFF2-40B4-BE49-F238E27FC236}">
                <a16:creationId xmlns:a16="http://schemas.microsoft.com/office/drawing/2014/main" id="{1D1F25AA-ECCC-2043-A2DC-15C358DC11A7}"/>
              </a:ext>
            </a:extLst>
          </p:cNvPr>
          <p:cNvSpPr/>
          <p:nvPr/>
        </p:nvSpPr>
        <p:spPr>
          <a:xfrm>
            <a:off x="2975973" y="1269830"/>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 name="Connecteur droit avec flèche 3">
            <a:extLst>
              <a:ext uri="{FF2B5EF4-FFF2-40B4-BE49-F238E27FC236}">
                <a16:creationId xmlns:a16="http://schemas.microsoft.com/office/drawing/2014/main" id="{968BD2A2-41F0-6016-297F-6A2749429A75}"/>
              </a:ext>
            </a:extLst>
          </p:cNvPr>
          <p:cNvCxnSpPr>
            <a:cxnSpLocks/>
          </p:cNvCxnSpPr>
          <p:nvPr/>
        </p:nvCxnSpPr>
        <p:spPr>
          <a:xfrm>
            <a:off x="5955728" y="1966530"/>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 name="Shape 19">
            <a:extLst>
              <a:ext uri="{FF2B5EF4-FFF2-40B4-BE49-F238E27FC236}">
                <a16:creationId xmlns:a16="http://schemas.microsoft.com/office/drawing/2014/main" id="{18DCFB1D-1E31-EDE2-BBCB-4115A06E746D}"/>
              </a:ext>
            </a:extLst>
          </p:cNvPr>
          <p:cNvSpPr/>
          <p:nvPr/>
        </p:nvSpPr>
        <p:spPr>
          <a:xfrm flipH="1">
            <a:off x="6454164" y="1273156"/>
            <a:ext cx="53956" cy="1441380"/>
          </a:xfrm>
          <a:prstGeom prst="rect">
            <a:avLst/>
          </a:prstGeom>
          <a:solidFill>
            <a:srgbClr val="3B82F6"/>
          </a:solidFill>
          <a:ln/>
        </p:spPr>
      </p:sp>
      <p:sp>
        <p:nvSpPr>
          <p:cNvPr id="7" name="Text 20">
            <a:extLst>
              <a:ext uri="{FF2B5EF4-FFF2-40B4-BE49-F238E27FC236}">
                <a16:creationId xmlns:a16="http://schemas.microsoft.com/office/drawing/2014/main" id="{6BF9B5E7-83C3-0744-A169-C01E26B92158}"/>
              </a:ext>
            </a:extLst>
          </p:cNvPr>
          <p:cNvSpPr/>
          <p:nvPr/>
        </p:nvSpPr>
        <p:spPr>
          <a:xfrm>
            <a:off x="6640343" y="952341"/>
            <a:ext cx="2428875"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sp>
        <p:nvSpPr>
          <p:cNvPr id="8" name="Text 63">
            <a:extLst>
              <a:ext uri="{FF2B5EF4-FFF2-40B4-BE49-F238E27FC236}">
                <a16:creationId xmlns:a16="http://schemas.microsoft.com/office/drawing/2014/main" id="{243B9001-07EE-77E4-3D24-0673C26B459A}"/>
              </a:ext>
            </a:extLst>
          </p:cNvPr>
          <p:cNvSpPr/>
          <p:nvPr/>
        </p:nvSpPr>
        <p:spPr>
          <a:xfrm>
            <a:off x="6627019" y="1859461"/>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Durabilité</a:t>
            </a:r>
            <a:endParaRPr lang="en-US" sz="1400" b="1" dirty="0"/>
          </a:p>
        </p:txBody>
      </p:sp>
      <p:sp>
        <p:nvSpPr>
          <p:cNvPr id="9" name="Text 63">
            <a:extLst>
              <a:ext uri="{FF2B5EF4-FFF2-40B4-BE49-F238E27FC236}">
                <a16:creationId xmlns:a16="http://schemas.microsoft.com/office/drawing/2014/main" id="{938FB077-8C99-A592-BF1B-BFE8AE13552E}"/>
              </a:ext>
            </a:extLst>
          </p:cNvPr>
          <p:cNvSpPr/>
          <p:nvPr/>
        </p:nvSpPr>
        <p:spPr>
          <a:xfrm>
            <a:off x="6627018" y="2227759"/>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Investissements long terme</a:t>
            </a:r>
            <a:endParaRPr lang="en-US" sz="1400" b="1" dirty="0"/>
          </a:p>
        </p:txBody>
      </p:sp>
      <p:sp>
        <p:nvSpPr>
          <p:cNvPr id="10" name="Accolade fermante 9">
            <a:extLst>
              <a:ext uri="{FF2B5EF4-FFF2-40B4-BE49-F238E27FC236}">
                <a16:creationId xmlns:a16="http://schemas.microsoft.com/office/drawing/2014/main" id="{F5C5FE16-1A77-9629-1DEC-11C108348364}"/>
              </a:ext>
            </a:extLst>
          </p:cNvPr>
          <p:cNvSpPr/>
          <p:nvPr/>
        </p:nvSpPr>
        <p:spPr>
          <a:xfrm>
            <a:off x="2945080" y="3488820"/>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E89257A2-57C7-E7F6-84FD-5E058A6A89C0}"/>
              </a:ext>
            </a:extLst>
          </p:cNvPr>
          <p:cNvCxnSpPr>
            <a:cxnSpLocks/>
          </p:cNvCxnSpPr>
          <p:nvPr/>
        </p:nvCxnSpPr>
        <p:spPr>
          <a:xfrm>
            <a:off x="5955728" y="4181410"/>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Shape 19">
            <a:extLst>
              <a:ext uri="{FF2B5EF4-FFF2-40B4-BE49-F238E27FC236}">
                <a16:creationId xmlns:a16="http://schemas.microsoft.com/office/drawing/2014/main" id="{307240EC-A36D-1290-6B68-EB4AB937AB6D}"/>
              </a:ext>
            </a:extLst>
          </p:cNvPr>
          <p:cNvSpPr/>
          <p:nvPr/>
        </p:nvSpPr>
        <p:spPr>
          <a:xfrm flipH="1">
            <a:off x="6454164" y="3485714"/>
            <a:ext cx="53956" cy="1441380"/>
          </a:xfrm>
          <a:prstGeom prst="rect">
            <a:avLst/>
          </a:prstGeom>
          <a:solidFill>
            <a:srgbClr val="3B82F6"/>
          </a:solidFill>
          <a:ln/>
        </p:spPr>
      </p:sp>
      <p:sp>
        <p:nvSpPr>
          <p:cNvPr id="13" name="Text 20">
            <a:extLst>
              <a:ext uri="{FF2B5EF4-FFF2-40B4-BE49-F238E27FC236}">
                <a16:creationId xmlns:a16="http://schemas.microsoft.com/office/drawing/2014/main" id="{B0018B5A-AEC3-9DFC-D435-B57493FE6AC5}"/>
              </a:ext>
            </a:extLst>
          </p:cNvPr>
          <p:cNvSpPr/>
          <p:nvPr/>
        </p:nvSpPr>
        <p:spPr>
          <a:xfrm>
            <a:off x="6640343" y="3120412"/>
            <a:ext cx="2428875"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sp>
        <p:nvSpPr>
          <p:cNvPr id="14" name="Text 84">
            <a:extLst>
              <a:ext uri="{FF2B5EF4-FFF2-40B4-BE49-F238E27FC236}">
                <a16:creationId xmlns:a16="http://schemas.microsoft.com/office/drawing/2014/main" id="{71B32A35-063E-4BBD-473E-46E5767DB4C7}"/>
              </a:ext>
            </a:extLst>
          </p:cNvPr>
          <p:cNvSpPr/>
          <p:nvPr/>
        </p:nvSpPr>
        <p:spPr>
          <a:xfrm>
            <a:off x="6536531" y="4057368"/>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Exclusivité</a:t>
            </a:r>
            <a:endParaRPr lang="en-US" sz="1400" b="1" dirty="0"/>
          </a:p>
        </p:txBody>
      </p:sp>
      <p:sp>
        <p:nvSpPr>
          <p:cNvPr id="15" name="Text 84">
            <a:extLst>
              <a:ext uri="{FF2B5EF4-FFF2-40B4-BE49-F238E27FC236}">
                <a16:creationId xmlns:a16="http://schemas.microsoft.com/office/drawing/2014/main" id="{73F91DAA-FD68-EF48-027A-42567B1E0B9E}"/>
              </a:ext>
            </a:extLst>
          </p:cNvPr>
          <p:cNvSpPr/>
          <p:nvPr/>
        </p:nvSpPr>
        <p:spPr>
          <a:xfrm>
            <a:off x="6536531" y="4337746"/>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Expériences VIP</a:t>
            </a:r>
            <a:endParaRPr lang="en-US" sz="1400" b="1" dirty="0"/>
          </a:p>
        </p:txBody>
      </p:sp>
      <p:sp>
        <p:nvSpPr>
          <p:cNvPr id="18" name="Text 84">
            <a:extLst>
              <a:ext uri="{FF2B5EF4-FFF2-40B4-BE49-F238E27FC236}">
                <a16:creationId xmlns:a16="http://schemas.microsoft.com/office/drawing/2014/main" id="{4CA42F41-96F0-8D1D-FDCC-46CB3901DDAD}"/>
              </a:ext>
            </a:extLst>
          </p:cNvPr>
          <p:cNvSpPr/>
          <p:nvPr/>
        </p:nvSpPr>
        <p:spPr>
          <a:xfrm>
            <a:off x="6553828" y="4648063"/>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Nouveautés</a:t>
            </a:r>
            <a:endParaRPr lang="en-US" sz="14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2E6D5-9EE5-0A76-27E7-656E9E1DD95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824238E-2B52-DCA8-82B0-2D11E7A1631B}"/>
              </a:ext>
            </a:extLst>
          </p:cNvPr>
          <p:cNvSpPr/>
          <p:nvPr/>
        </p:nvSpPr>
        <p:spPr>
          <a:xfrm>
            <a:off x="250031" y="279678"/>
            <a:ext cx="8715375"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Analyse des Personas(3/3)</a:t>
            </a:r>
            <a:endParaRPr lang="en-US" sz="2400" dirty="0"/>
          </a:p>
        </p:txBody>
      </p:sp>
      <p:sp>
        <p:nvSpPr>
          <p:cNvPr id="6" name="Text 3">
            <a:extLst>
              <a:ext uri="{FF2B5EF4-FFF2-40B4-BE49-F238E27FC236}">
                <a16:creationId xmlns:a16="http://schemas.microsoft.com/office/drawing/2014/main" id="{9873A1A2-2CB7-B9CB-D521-C41DC3CB875C}"/>
              </a:ext>
            </a:extLst>
          </p:cNvPr>
          <p:cNvSpPr/>
          <p:nvPr/>
        </p:nvSpPr>
        <p:spPr>
          <a:xfrm flipV="1">
            <a:off x="96476" y="1115606"/>
            <a:ext cx="286206" cy="246221"/>
          </a:xfrm>
          <a:prstGeom prst="rect">
            <a:avLst/>
          </a:prstGeom>
          <a:noFill/>
          <a:ln/>
        </p:spPr>
        <p:txBody>
          <a:bodyPr wrap="square" lIns="0" tIns="0" rIns="0" bIns="0" rtlCol="0" anchor="ctr">
            <a:spAutoFit/>
          </a:bodyPr>
          <a:lstStyle/>
          <a:p>
            <a:pPr marL="0" indent="0">
              <a:buNone/>
            </a:pPr>
            <a:r>
              <a:rPr lang="en-US" sz="1600" b="1" dirty="0">
                <a:solidFill>
                  <a:srgbClr val="FFFFFF"/>
                </a:solidFill>
                <a:ea typeface="Inter" pitchFamily="34" charset="-122"/>
                <a:cs typeface="Inter" pitchFamily="34" charset="-120"/>
              </a:rPr>
              <a:t>0</a:t>
            </a:r>
            <a:endParaRPr lang="en-US" sz="1600" dirty="0"/>
          </a:p>
        </p:txBody>
      </p:sp>
      <p:sp>
        <p:nvSpPr>
          <p:cNvPr id="27" name="Text 24">
            <a:extLst>
              <a:ext uri="{FF2B5EF4-FFF2-40B4-BE49-F238E27FC236}">
                <a16:creationId xmlns:a16="http://schemas.microsoft.com/office/drawing/2014/main" id="{9712ECDC-4A73-25D4-F06A-A71542C22E4E}"/>
              </a:ext>
            </a:extLst>
          </p:cNvPr>
          <p:cNvSpPr/>
          <p:nvPr/>
        </p:nvSpPr>
        <p:spPr>
          <a:xfrm>
            <a:off x="3321844" y="1071563"/>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1</a:t>
            </a:r>
            <a:endParaRPr lang="en-US" sz="810" dirty="0"/>
          </a:p>
        </p:txBody>
      </p:sp>
      <p:sp>
        <p:nvSpPr>
          <p:cNvPr id="48" name="Text 45">
            <a:extLst>
              <a:ext uri="{FF2B5EF4-FFF2-40B4-BE49-F238E27FC236}">
                <a16:creationId xmlns:a16="http://schemas.microsoft.com/office/drawing/2014/main" id="{BE222B29-9534-CF12-7332-8E8E64C77F6F}"/>
              </a:ext>
            </a:extLst>
          </p:cNvPr>
          <p:cNvSpPr/>
          <p:nvPr/>
        </p:nvSpPr>
        <p:spPr>
          <a:xfrm>
            <a:off x="6250781" y="1116394"/>
            <a:ext cx="65" cy="124650"/>
          </a:xfrm>
          <a:prstGeom prst="rect">
            <a:avLst/>
          </a:prstGeom>
          <a:noFill/>
          <a:ln/>
        </p:spPr>
        <p:txBody>
          <a:bodyPr wrap="none" lIns="0" tIns="0" rIns="0" bIns="0" rtlCol="0" anchor="ctr">
            <a:spAutoFit/>
          </a:bodyPr>
          <a:lstStyle/>
          <a:p>
            <a:pPr marL="0" indent="0">
              <a:buNone/>
            </a:pPr>
            <a:endParaRPr lang="en-US" sz="810" dirty="0"/>
          </a:p>
        </p:txBody>
      </p:sp>
      <p:sp>
        <p:nvSpPr>
          <p:cNvPr id="89" name="Shape 86">
            <a:extLst>
              <a:ext uri="{FF2B5EF4-FFF2-40B4-BE49-F238E27FC236}">
                <a16:creationId xmlns:a16="http://schemas.microsoft.com/office/drawing/2014/main" id="{12CEA51B-C5E5-EDC2-6745-6CA0B42FA9BB}"/>
              </a:ext>
            </a:extLst>
          </p:cNvPr>
          <p:cNvSpPr/>
          <p:nvPr/>
        </p:nvSpPr>
        <p:spPr>
          <a:xfrm flipH="1">
            <a:off x="497600" y="743652"/>
            <a:ext cx="548227" cy="367497"/>
          </a:xfrm>
          <a:prstGeom prst="ellipse">
            <a:avLst/>
          </a:prstGeom>
          <a:solidFill>
            <a:srgbClr val="8B5CF6"/>
          </a:solidFill>
          <a:ln/>
        </p:spPr>
      </p:sp>
      <p:sp>
        <p:nvSpPr>
          <p:cNvPr id="90" name="Text 87">
            <a:extLst>
              <a:ext uri="{FF2B5EF4-FFF2-40B4-BE49-F238E27FC236}">
                <a16:creationId xmlns:a16="http://schemas.microsoft.com/office/drawing/2014/main" id="{4FF65ECA-F0D8-C70F-BF31-95A0E7F54359}"/>
              </a:ext>
            </a:extLst>
          </p:cNvPr>
          <p:cNvSpPr/>
          <p:nvPr/>
        </p:nvSpPr>
        <p:spPr>
          <a:xfrm>
            <a:off x="5418063" y="527566"/>
            <a:ext cx="285750" cy="214313"/>
          </a:xfrm>
          <a:prstGeom prst="rect">
            <a:avLst/>
          </a:prstGeom>
          <a:noFill/>
          <a:ln/>
        </p:spPr>
        <p:txBody>
          <a:bodyPr wrap="none" lIns="0" tIns="0" rIns="0" bIns="0" rtlCol="0" anchor="ctr">
            <a:spAutoFit/>
          </a:bodyPr>
          <a:lstStyle/>
          <a:p>
            <a:pPr marL="0" indent="0">
              <a:buNone/>
            </a:pPr>
            <a:r>
              <a:rPr lang="en-US" sz="810" b="1" dirty="0">
                <a:solidFill>
                  <a:srgbClr val="FFFFFF"/>
                </a:solidFill>
                <a:latin typeface="Inter" pitchFamily="34" charset="0"/>
                <a:ea typeface="Inter" pitchFamily="34" charset="-122"/>
                <a:cs typeface="Inter" pitchFamily="34" charset="-120"/>
              </a:rPr>
              <a:t>4</a:t>
            </a:r>
            <a:endParaRPr lang="en-US" sz="810" dirty="0"/>
          </a:p>
        </p:txBody>
      </p:sp>
      <p:sp>
        <p:nvSpPr>
          <p:cNvPr id="91" name="Text 88">
            <a:extLst>
              <a:ext uri="{FF2B5EF4-FFF2-40B4-BE49-F238E27FC236}">
                <a16:creationId xmlns:a16="http://schemas.microsoft.com/office/drawing/2014/main" id="{6F7A52D0-F41A-C5B6-7370-53631196805B}"/>
              </a:ext>
            </a:extLst>
          </p:cNvPr>
          <p:cNvSpPr/>
          <p:nvPr/>
        </p:nvSpPr>
        <p:spPr>
          <a:xfrm>
            <a:off x="1500996" y="803373"/>
            <a:ext cx="4019910"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Jeunes Modestes Impulsifs</a:t>
            </a:r>
            <a:endParaRPr lang="en-US" sz="2000" dirty="0"/>
          </a:p>
        </p:txBody>
      </p:sp>
      <p:sp>
        <p:nvSpPr>
          <p:cNvPr id="92" name="Shape 89">
            <a:extLst>
              <a:ext uri="{FF2B5EF4-FFF2-40B4-BE49-F238E27FC236}">
                <a16:creationId xmlns:a16="http://schemas.microsoft.com/office/drawing/2014/main" id="{7202F3FB-568B-CD60-2487-D82CAE99ED51}"/>
              </a:ext>
            </a:extLst>
          </p:cNvPr>
          <p:cNvSpPr/>
          <p:nvPr/>
        </p:nvSpPr>
        <p:spPr>
          <a:xfrm>
            <a:off x="497601" y="1370793"/>
            <a:ext cx="1214438" cy="508760"/>
          </a:xfrm>
          <a:prstGeom prst="rect">
            <a:avLst/>
          </a:prstGeom>
          <a:solidFill>
            <a:srgbClr val="F8FAFC"/>
          </a:solidFill>
          <a:ln>
            <a:solidFill>
              <a:schemeClr val="tx1"/>
            </a:solidFill>
          </a:ln>
        </p:spPr>
        <p:txBody>
          <a:bodyPr/>
          <a:lstStyle/>
          <a:p>
            <a:endParaRPr lang="fr-FR"/>
          </a:p>
        </p:txBody>
      </p:sp>
      <p:sp>
        <p:nvSpPr>
          <p:cNvPr id="93" name="Text 90">
            <a:extLst>
              <a:ext uri="{FF2B5EF4-FFF2-40B4-BE49-F238E27FC236}">
                <a16:creationId xmlns:a16="http://schemas.microsoft.com/office/drawing/2014/main" id="{747CDB87-AC78-CC85-57AD-7B95F7E98002}"/>
              </a:ext>
            </a:extLst>
          </p:cNvPr>
          <p:cNvSpPr/>
          <p:nvPr/>
        </p:nvSpPr>
        <p:spPr>
          <a:xfrm>
            <a:off x="830706" y="1332753"/>
            <a:ext cx="548227"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25 ans</a:t>
            </a:r>
            <a:endParaRPr lang="en-US" sz="1600" dirty="0"/>
          </a:p>
        </p:txBody>
      </p:sp>
      <p:sp>
        <p:nvSpPr>
          <p:cNvPr id="94" name="Text 91">
            <a:extLst>
              <a:ext uri="{FF2B5EF4-FFF2-40B4-BE49-F238E27FC236}">
                <a16:creationId xmlns:a16="http://schemas.microsoft.com/office/drawing/2014/main" id="{45A9BA45-8412-A6E2-28E9-AAC7B0542ED4}"/>
              </a:ext>
            </a:extLst>
          </p:cNvPr>
          <p:cNvSpPr/>
          <p:nvPr/>
        </p:nvSpPr>
        <p:spPr>
          <a:xfrm>
            <a:off x="706290" y="1587420"/>
            <a:ext cx="831831"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Âge moyen</a:t>
            </a:r>
            <a:endParaRPr lang="en-US" sz="1400" b="1" dirty="0"/>
          </a:p>
        </p:txBody>
      </p:sp>
      <p:sp>
        <p:nvSpPr>
          <p:cNvPr id="95" name="Shape 92">
            <a:extLst>
              <a:ext uri="{FF2B5EF4-FFF2-40B4-BE49-F238E27FC236}">
                <a16:creationId xmlns:a16="http://schemas.microsoft.com/office/drawing/2014/main" id="{70BB434A-C72E-1C8A-9AD1-2DDF033CF352}"/>
              </a:ext>
            </a:extLst>
          </p:cNvPr>
          <p:cNvSpPr/>
          <p:nvPr/>
        </p:nvSpPr>
        <p:spPr>
          <a:xfrm>
            <a:off x="506308" y="1936649"/>
            <a:ext cx="1201182" cy="508760"/>
          </a:xfrm>
          <a:prstGeom prst="rect">
            <a:avLst/>
          </a:prstGeom>
          <a:solidFill>
            <a:srgbClr val="F8FAFC"/>
          </a:solidFill>
          <a:ln>
            <a:solidFill>
              <a:schemeClr val="tx1"/>
            </a:solidFill>
          </a:ln>
        </p:spPr>
      </p:sp>
      <p:sp>
        <p:nvSpPr>
          <p:cNvPr id="96" name="Text 93">
            <a:extLst>
              <a:ext uri="{FF2B5EF4-FFF2-40B4-BE49-F238E27FC236}">
                <a16:creationId xmlns:a16="http://schemas.microsoft.com/office/drawing/2014/main" id="{E299BEBD-ADC6-A52D-E3EF-7CFB853337AC}"/>
              </a:ext>
            </a:extLst>
          </p:cNvPr>
          <p:cNvSpPr/>
          <p:nvPr/>
        </p:nvSpPr>
        <p:spPr>
          <a:xfrm>
            <a:off x="5250624" y="4047764"/>
            <a:ext cx="64" cy="152349"/>
          </a:xfrm>
          <a:prstGeom prst="rect">
            <a:avLst/>
          </a:prstGeom>
          <a:noFill/>
          <a:ln/>
        </p:spPr>
        <p:txBody>
          <a:bodyPr wrap="none" lIns="0" tIns="0" rIns="0" bIns="0" rtlCol="0" anchor="ctr">
            <a:spAutoFit/>
          </a:bodyPr>
          <a:lstStyle/>
          <a:p>
            <a:pPr marL="0" indent="0" algn="ctr">
              <a:buNone/>
            </a:pPr>
            <a:endParaRPr lang="en-US" sz="990" dirty="0"/>
          </a:p>
        </p:txBody>
      </p:sp>
      <p:sp>
        <p:nvSpPr>
          <p:cNvPr id="98" name="Shape 95">
            <a:extLst>
              <a:ext uri="{FF2B5EF4-FFF2-40B4-BE49-F238E27FC236}">
                <a16:creationId xmlns:a16="http://schemas.microsoft.com/office/drawing/2014/main" id="{4E31BF51-4D48-C985-7D15-D5E20299384E}"/>
              </a:ext>
            </a:extLst>
          </p:cNvPr>
          <p:cNvSpPr/>
          <p:nvPr/>
        </p:nvSpPr>
        <p:spPr>
          <a:xfrm>
            <a:off x="1786343" y="1361827"/>
            <a:ext cx="1190138" cy="508760"/>
          </a:xfrm>
          <a:prstGeom prst="rect">
            <a:avLst/>
          </a:prstGeom>
          <a:solidFill>
            <a:srgbClr val="F8FAFC"/>
          </a:solidFill>
          <a:ln>
            <a:solidFill>
              <a:schemeClr val="tx1"/>
            </a:solidFill>
          </a:ln>
        </p:spPr>
        <p:txBody>
          <a:bodyPr/>
          <a:lstStyle/>
          <a:p>
            <a:endParaRPr lang="fr-FR" dirty="0"/>
          </a:p>
        </p:txBody>
      </p:sp>
      <p:sp>
        <p:nvSpPr>
          <p:cNvPr id="99" name="Text 96">
            <a:extLst>
              <a:ext uri="{FF2B5EF4-FFF2-40B4-BE49-F238E27FC236}">
                <a16:creationId xmlns:a16="http://schemas.microsoft.com/office/drawing/2014/main" id="{69CC1D98-7F4A-8FDD-0857-BF6947EA9C0F}"/>
              </a:ext>
            </a:extLst>
          </p:cNvPr>
          <p:cNvSpPr/>
          <p:nvPr/>
        </p:nvSpPr>
        <p:spPr>
          <a:xfrm>
            <a:off x="993750" y="1944808"/>
            <a:ext cx="208390"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78</a:t>
            </a:r>
            <a:endParaRPr lang="en-US" sz="1600" dirty="0"/>
          </a:p>
        </p:txBody>
      </p:sp>
      <p:sp>
        <p:nvSpPr>
          <p:cNvPr id="100" name="Text 97">
            <a:extLst>
              <a:ext uri="{FF2B5EF4-FFF2-40B4-BE49-F238E27FC236}">
                <a16:creationId xmlns:a16="http://schemas.microsoft.com/office/drawing/2014/main" id="{D30A6776-8311-6435-C77D-2C4340A7F24B}"/>
              </a:ext>
            </a:extLst>
          </p:cNvPr>
          <p:cNvSpPr/>
          <p:nvPr/>
        </p:nvSpPr>
        <p:spPr>
          <a:xfrm>
            <a:off x="559175" y="2170833"/>
            <a:ext cx="1077539" cy="215444"/>
          </a:xfrm>
          <a:prstGeom prst="rect">
            <a:avLst/>
          </a:prstGeom>
          <a:noFill/>
          <a:ln/>
        </p:spPr>
        <p:txBody>
          <a:bodyPr wrap="non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Score dépense</a:t>
            </a:r>
            <a:endParaRPr lang="en-US" sz="1400" b="1" dirty="0"/>
          </a:p>
        </p:txBody>
      </p:sp>
      <p:sp>
        <p:nvSpPr>
          <p:cNvPr id="101" name="Shape 98">
            <a:extLst>
              <a:ext uri="{FF2B5EF4-FFF2-40B4-BE49-F238E27FC236}">
                <a16:creationId xmlns:a16="http://schemas.microsoft.com/office/drawing/2014/main" id="{2175C719-BEB7-1A5A-1C49-4239FF8F81CD}"/>
              </a:ext>
            </a:extLst>
          </p:cNvPr>
          <p:cNvSpPr/>
          <p:nvPr/>
        </p:nvSpPr>
        <p:spPr>
          <a:xfrm>
            <a:off x="1786342" y="1936649"/>
            <a:ext cx="1190139" cy="508760"/>
          </a:xfrm>
          <a:prstGeom prst="rect">
            <a:avLst/>
          </a:prstGeom>
          <a:solidFill>
            <a:srgbClr val="F8FAFC"/>
          </a:solidFill>
          <a:ln>
            <a:solidFill>
              <a:schemeClr val="tx1"/>
            </a:solidFill>
          </a:ln>
        </p:spPr>
      </p:sp>
      <p:sp>
        <p:nvSpPr>
          <p:cNvPr id="102" name="Text 99">
            <a:extLst>
              <a:ext uri="{FF2B5EF4-FFF2-40B4-BE49-F238E27FC236}">
                <a16:creationId xmlns:a16="http://schemas.microsoft.com/office/drawing/2014/main" id="{B2CFBAA4-4C46-99D4-07DD-95DC785F20E5}"/>
              </a:ext>
            </a:extLst>
          </p:cNvPr>
          <p:cNvSpPr/>
          <p:nvPr/>
        </p:nvSpPr>
        <p:spPr>
          <a:xfrm>
            <a:off x="2286499" y="2015001"/>
            <a:ext cx="208391" cy="246221"/>
          </a:xfrm>
          <a:prstGeom prst="rect">
            <a:avLst/>
          </a:prstGeom>
          <a:noFill/>
          <a:ln/>
        </p:spPr>
        <p:txBody>
          <a:bodyPr wrap="non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23</a:t>
            </a:r>
            <a:endParaRPr lang="en-US" sz="1600" dirty="0"/>
          </a:p>
        </p:txBody>
      </p:sp>
      <p:sp>
        <p:nvSpPr>
          <p:cNvPr id="103" name="Text 100">
            <a:extLst>
              <a:ext uri="{FF2B5EF4-FFF2-40B4-BE49-F238E27FC236}">
                <a16:creationId xmlns:a16="http://schemas.microsoft.com/office/drawing/2014/main" id="{FD0034E0-2B67-A51C-F5B9-58069ECD32AB}"/>
              </a:ext>
            </a:extLst>
          </p:cNvPr>
          <p:cNvSpPr/>
          <p:nvPr/>
        </p:nvSpPr>
        <p:spPr>
          <a:xfrm>
            <a:off x="2108743" y="2222077"/>
            <a:ext cx="521041" cy="215444"/>
          </a:xfrm>
          <a:prstGeom prst="rect">
            <a:avLst/>
          </a:prstGeom>
          <a:noFill/>
          <a:ln/>
        </p:spPr>
        <p:txBody>
          <a:bodyPr wrap="none" lIns="0" tIns="0" rIns="0" bIns="0" rtlCol="0" anchor="ctr">
            <a:spAutoFit/>
          </a:bodyPr>
          <a:lstStyle/>
          <a:p>
            <a:pPr marL="0" indent="0" algn="ctr">
              <a:buNone/>
            </a:pPr>
            <a:r>
              <a:rPr lang="en-US" sz="1400" b="1" dirty="0">
                <a:solidFill>
                  <a:schemeClr val="bg1">
                    <a:lumMod val="50000"/>
                  </a:schemeClr>
                </a:solidFill>
                <a:ea typeface="Inter" pitchFamily="34" charset="-122"/>
                <a:cs typeface="Inter" pitchFamily="34" charset="-120"/>
              </a:rPr>
              <a:t>Effectif</a:t>
            </a:r>
            <a:endParaRPr lang="en-US" sz="1400" b="1" dirty="0">
              <a:solidFill>
                <a:schemeClr val="bg1">
                  <a:lumMod val="50000"/>
                </a:schemeClr>
              </a:solidFill>
            </a:endParaRPr>
          </a:p>
        </p:txBody>
      </p:sp>
      <p:sp>
        <p:nvSpPr>
          <p:cNvPr id="104" name="Text 101">
            <a:extLst>
              <a:ext uri="{FF2B5EF4-FFF2-40B4-BE49-F238E27FC236}">
                <a16:creationId xmlns:a16="http://schemas.microsoft.com/office/drawing/2014/main" id="{EB1DB66D-3C8D-2713-D6B9-94B76F12664B}"/>
              </a:ext>
            </a:extLst>
          </p:cNvPr>
          <p:cNvSpPr/>
          <p:nvPr/>
        </p:nvSpPr>
        <p:spPr>
          <a:xfrm>
            <a:off x="3510951" y="1488107"/>
            <a:ext cx="2571750" cy="861774"/>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Jeunes aux revenus modestes mais forte propension à dépenser. Sensibles aux tendances et à la mode</a:t>
            </a:r>
            <a:r>
              <a:rPr lang="en-US" sz="765" dirty="0">
                <a:solidFill>
                  <a:srgbClr val="64748B"/>
                </a:solidFill>
                <a:latin typeface="Inter" pitchFamily="34" charset="0"/>
                <a:ea typeface="Inter" pitchFamily="34" charset="-122"/>
                <a:cs typeface="Inter" pitchFamily="34" charset="-120"/>
              </a:rPr>
              <a:t>.</a:t>
            </a:r>
            <a:endParaRPr lang="en-US" sz="765" dirty="0"/>
          </a:p>
        </p:txBody>
      </p:sp>
      <p:sp>
        <p:nvSpPr>
          <p:cNvPr id="108" name="Text 105">
            <a:extLst>
              <a:ext uri="{FF2B5EF4-FFF2-40B4-BE49-F238E27FC236}">
                <a16:creationId xmlns:a16="http://schemas.microsoft.com/office/drawing/2014/main" id="{B607CA7A-2988-A474-CDF4-AAF74B488135}"/>
              </a:ext>
            </a:extLst>
          </p:cNvPr>
          <p:cNvSpPr/>
          <p:nvPr/>
        </p:nvSpPr>
        <p:spPr>
          <a:xfrm>
            <a:off x="6906262" y="1194440"/>
            <a:ext cx="1987644"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Tendances</a:t>
            </a:r>
            <a:endParaRPr lang="en-US" sz="1400" b="1" dirty="0"/>
          </a:p>
        </p:txBody>
      </p:sp>
      <p:sp>
        <p:nvSpPr>
          <p:cNvPr id="110" name="Shape 107">
            <a:extLst>
              <a:ext uri="{FF2B5EF4-FFF2-40B4-BE49-F238E27FC236}">
                <a16:creationId xmlns:a16="http://schemas.microsoft.com/office/drawing/2014/main" id="{D32AE653-FDC1-299C-029C-17ED6E055C3E}"/>
              </a:ext>
            </a:extLst>
          </p:cNvPr>
          <p:cNvSpPr/>
          <p:nvPr/>
        </p:nvSpPr>
        <p:spPr>
          <a:xfrm>
            <a:off x="452018" y="2698091"/>
            <a:ext cx="548227" cy="369331"/>
          </a:xfrm>
          <a:prstGeom prst="ellipse">
            <a:avLst/>
          </a:prstGeom>
          <a:solidFill>
            <a:srgbClr val="EC4899"/>
          </a:solidFill>
          <a:ln/>
        </p:spPr>
      </p:sp>
      <p:sp>
        <p:nvSpPr>
          <p:cNvPr id="111" name="Text 108">
            <a:extLst>
              <a:ext uri="{FF2B5EF4-FFF2-40B4-BE49-F238E27FC236}">
                <a16:creationId xmlns:a16="http://schemas.microsoft.com/office/drawing/2014/main" id="{2DD29C18-E3C0-5D7F-EA0C-A99C3350D279}"/>
              </a:ext>
            </a:extLst>
          </p:cNvPr>
          <p:cNvSpPr/>
          <p:nvPr/>
        </p:nvSpPr>
        <p:spPr>
          <a:xfrm>
            <a:off x="678658" y="757595"/>
            <a:ext cx="204948" cy="307777"/>
          </a:xfrm>
          <a:prstGeom prst="rect">
            <a:avLst/>
          </a:prstGeom>
          <a:noFill/>
          <a:ln/>
        </p:spPr>
        <p:txBody>
          <a:bodyPr wrap="square" lIns="0" tIns="0" rIns="0" bIns="0" rtlCol="0" anchor="ctr">
            <a:spAutoFit/>
          </a:bodyPr>
          <a:lstStyle/>
          <a:p>
            <a:r>
              <a:rPr lang="en-US" sz="2000" b="1" dirty="0">
                <a:solidFill>
                  <a:srgbClr val="FFFFFF"/>
                </a:solidFill>
                <a:ea typeface="Inter" pitchFamily="34" charset="-122"/>
                <a:cs typeface="Inter" pitchFamily="34" charset="-120"/>
              </a:rPr>
              <a:t>4</a:t>
            </a:r>
            <a:endParaRPr lang="en-US" sz="2000" dirty="0"/>
          </a:p>
        </p:txBody>
      </p:sp>
      <p:sp>
        <p:nvSpPr>
          <p:cNvPr id="112" name="Text 109">
            <a:extLst>
              <a:ext uri="{FF2B5EF4-FFF2-40B4-BE49-F238E27FC236}">
                <a16:creationId xmlns:a16="http://schemas.microsoft.com/office/drawing/2014/main" id="{BA232BE4-C05A-6053-873B-92C70CE33842}"/>
              </a:ext>
            </a:extLst>
          </p:cNvPr>
          <p:cNvSpPr/>
          <p:nvPr/>
        </p:nvSpPr>
        <p:spPr>
          <a:xfrm>
            <a:off x="1378933" y="2674567"/>
            <a:ext cx="3171636" cy="307777"/>
          </a:xfrm>
          <a:prstGeom prst="rect">
            <a:avLst/>
          </a:prstGeom>
          <a:noFill/>
          <a:ln/>
        </p:spPr>
        <p:txBody>
          <a:bodyPr wrap="square" lIns="0" tIns="0" rIns="0" bIns="0" rtlCol="0" anchor="ctr">
            <a:spAutoFit/>
          </a:bodyPr>
          <a:lstStyle/>
          <a:p>
            <a:pPr marL="0" indent="0">
              <a:buNone/>
            </a:pPr>
            <a:r>
              <a:rPr lang="en-US" sz="2000" b="1" dirty="0">
                <a:solidFill>
                  <a:srgbClr val="1E293B"/>
                </a:solidFill>
                <a:ea typeface="Inter" pitchFamily="34" charset="-122"/>
                <a:cs typeface="Inter" pitchFamily="34" charset="-120"/>
              </a:rPr>
              <a:t>Adultes Modestes Économes</a:t>
            </a:r>
            <a:endParaRPr lang="en-US" sz="2000" dirty="0"/>
          </a:p>
        </p:txBody>
      </p:sp>
      <p:sp>
        <p:nvSpPr>
          <p:cNvPr id="115" name="Text 112">
            <a:extLst>
              <a:ext uri="{FF2B5EF4-FFF2-40B4-BE49-F238E27FC236}">
                <a16:creationId xmlns:a16="http://schemas.microsoft.com/office/drawing/2014/main" id="{3F08C36D-C583-AA12-B51C-BFD4D0DFB936}"/>
              </a:ext>
            </a:extLst>
          </p:cNvPr>
          <p:cNvSpPr/>
          <p:nvPr/>
        </p:nvSpPr>
        <p:spPr>
          <a:xfrm>
            <a:off x="6685472" y="4371153"/>
            <a:ext cx="738463" cy="215444"/>
          </a:xfrm>
          <a:prstGeom prst="rect">
            <a:avLst/>
          </a:prstGeom>
          <a:noFill/>
          <a:ln/>
        </p:spPr>
        <p:txBody>
          <a:bodyPr wrap="square" lIns="0" tIns="0" rIns="0" bIns="0" rtlCol="0" anchor="ctr">
            <a:spAutoFit/>
          </a:bodyPr>
          <a:lstStyle/>
          <a:p>
            <a:pPr marL="0" indent="0" algn="ctr">
              <a:buNone/>
            </a:pPr>
            <a:endParaRPr lang="en-US" sz="1400" b="1" dirty="0"/>
          </a:p>
        </p:txBody>
      </p:sp>
      <p:sp>
        <p:nvSpPr>
          <p:cNvPr id="117" name="Text 114">
            <a:extLst>
              <a:ext uri="{FF2B5EF4-FFF2-40B4-BE49-F238E27FC236}">
                <a16:creationId xmlns:a16="http://schemas.microsoft.com/office/drawing/2014/main" id="{7D7B5DA0-8332-98E0-DFF5-5E8ADF214F21}"/>
              </a:ext>
            </a:extLst>
          </p:cNvPr>
          <p:cNvSpPr/>
          <p:nvPr/>
        </p:nvSpPr>
        <p:spPr>
          <a:xfrm>
            <a:off x="5307774" y="3868876"/>
            <a:ext cx="64" cy="152349"/>
          </a:xfrm>
          <a:prstGeom prst="rect">
            <a:avLst/>
          </a:prstGeom>
          <a:noFill/>
          <a:ln/>
        </p:spPr>
        <p:txBody>
          <a:bodyPr wrap="none" lIns="0" tIns="0" rIns="0" bIns="0" rtlCol="0" anchor="ctr">
            <a:spAutoFit/>
          </a:bodyPr>
          <a:lstStyle/>
          <a:p>
            <a:pPr marL="0" indent="0" algn="ctr">
              <a:buNone/>
            </a:pPr>
            <a:endParaRPr lang="en-US" sz="990" dirty="0"/>
          </a:p>
        </p:txBody>
      </p:sp>
      <p:sp>
        <p:nvSpPr>
          <p:cNvPr id="120" name="Text 117">
            <a:extLst>
              <a:ext uri="{FF2B5EF4-FFF2-40B4-BE49-F238E27FC236}">
                <a16:creationId xmlns:a16="http://schemas.microsoft.com/office/drawing/2014/main" id="{6A88078E-C6CF-10F1-4A53-BD0F3FF89912}"/>
              </a:ext>
            </a:extLst>
          </p:cNvPr>
          <p:cNvSpPr/>
          <p:nvPr/>
        </p:nvSpPr>
        <p:spPr>
          <a:xfrm>
            <a:off x="6893686" y="4559268"/>
            <a:ext cx="64" cy="152349"/>
          </a:xfrm>
          <a:prstGeom prst="rect">
            <a:avLst/>
          </a:prstGeom>
          <a:noFill/>
          <a:ln/>
        </p:spPr>
        <p:txBody>
          <a:bodyPr wrap="none" lIns="0" tIns="0" rIns="0" bIns="0" rtlCol="0" anchor="ctr">
            <a:spAutoFit/>
          </a:bodyPr>
          <a:lstStyle/>
          <a:p>
            <a:pPr marL="0" indent="0" algn="ctr">
              <a:buNone/>
            </a:pPr>
            <a:endParaRPr lang="en-US" sz="990" dirty="0"/>
          </a:p>
        </p:txBody>
      </p:sp>
      <p:sp>
        <p:nvSpPr>
          <p:cNvPr id="125" name="Text 122">
            <a:extLst>
              <a:ext uri="{FF2B5EF4-FFF2-40B4-BE49-F238E27FC236}">
                <a16:creationId xmlns:a16="http://schemas.microsoft.com/office/drawing/2014/main" id="{A0070F04-04FB-E086-D4F2-95FD626DA670}"/>
              </a:ext>
            </a:extLst>
          </p:cNvPr>
          <p:cNvSpPr/>
          <p:nvPr/>
        </p:nvSpPr>
        <p:spPr>
          <a:xfrm>
            <a:off x="3464719" y="3673796"/>
            <a:ext cx="2771101" cy="646331"/>
          </a:xfrm>
          <a:prstGeom prst="rect">
            <a:avLst/>
          </a:prstGeom>
          <a:noFill/>
          <a:ln/>
        </p:spPr>
        <p:txBody>
          <a:bodyPr wrap="square" lIns="0" tIns="0" rIns="0" bIns="0" rtlCol="0" anchor="ctr">
            <a:spAutoFit/>
          </a:bodyPr>
          <a:lstStyle/>
          <a:p>
            <a:pPr marL="0" indent="0" algn="ctr">
              <a:buNone/>
            </a:pPr>
            <a:r>
              <a:rPr lang="en-US" sz="1400" dirty="0">
                <a:solidFill>
                  <a:srgbClr val="64748B"/>
                </a:solidFill>
                <a:ea typeface="Inter" pitchFamily="34" charset="-122"/>
                <a:cs typeface="Inter" pitchFamily="34" charset="-120"/>
              </a:rPr>
              <a:t>Adultes à faible pouvoir d'achat avec consommation réduite. Population conservatrice et économe</a:t>
            </a:r>
            <a:r>
              <a:rPr lang="en-US" sz="765" dirty="0">
                <a:solidFill>
                  <a:srgbClr val="64748B"/>
                </a:solidFill>
                <a:ea typeface="Inter" pitchFamily="34" charset="-122"/>
                <a:cs typeface="Inter" pitchFamily="34" charset="-120"/>
              </a:rPr>
              <a:t>.</a:t>
            </a:r>
            <a:endParaRPr lang="en-US" sz="765" dirty="0"/>
          </a:p>
        </p:txBody>
      </p:sp>
      <p:sp>
        <p:nvSpPr>
          <p:cNvPr id="129" name="Text 126">
            <a:extLst>
              <a:ext uri="{FF2B5EF4-FFF2-40B4-BE49-F238E27FC236}">
                <a16:creationId xmlns:a16="http://schemas.microsoft.com/office/drawing/2014/main" id="{C25A7652-B7FF-8B31-0C33-2993FE02E10B}"/>
              </a:ext>
            </a:extLst>
          </p:cNvPr>
          <p:cNvSpPr/>
          <p:nvPr/>
        </p:nvSpPr>
        <p:spPr>
          <a:xfrm>
            <a:off x="6971587" y="3535877"/>
            <a:ext cx="1937277"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Rapport qualité-prix</a:t>
            </a:r>
            <a:endParaRPr lang="en-US" sz="1400" b="1" dirty="0"/>
          </a:p>
        </p:txBody>
      </p:sp>
      <p:pic>
        <p:nvPicPr>
          <p:cNvPr id="133" name="Image 132">
            <a:extLst>
              <a:ext uri="{FF2B5EF4-FFF2-40B4-BE49-F238E27FC236}">
                <a16:creationId xmlns:a16="http://schemas.microsoft.com/office/drawing/2014/main" id="{1AF10ECF-F1E4-0892-5F51-6705C8AF20D8}"/>
              </a:ext>
            </a:extLst>
          </p:cNvPr>
          <p:cNvPicPr>
            <a:picLocks noChangeAspect="1"/>
          </p:cNvPicPr>
          <p:nvPr/>
        </p:nvPicPr>
        <p:blipFill>
          <a:blip r:embed="rId3"/>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Shape 89">
            <a:extLst>
              <a:ext uri="{FF2B5EF4-FFF2-40B4-BE49-F238E27FC236}">
                <a16:creationId xmlns:a16="http://schemas.microsoft.com/office/drawing/2014/main" id="{AAA18923-BE69-FBD4-3831-4440D3480BD6}"/>
              </a:ext>
            </a:extLst>
          </p:cNvPr>
          <p:cNvSpPr/>
          <p:nvPr/>
        </p:nvSpPr>
        <p:spPr>
          <a:xfrm>
            <a:off x="483415" y="3395326"/>
            <a:ext cx="1206889" cy="508760"/>
          </a:xfrm>
          <a:prstGeom prst="rect">
            <a:avLst/>
          </a:prstGeom>
          <a:solidFill>
            <a:srgbClr val="F8FAFC"/>
          </a:solidFill>
          <a:ln>
            <a:solidFill>
              <a:schemeClr val="tx1"/>
            </a:solidFill>
          </a:ln>
        </p:spPr>
        <p:txBody>
          <a:bodyPr/>
          <a:lstStyle/>
          <a:p>
            <a:pPr algn="ctr"/>
            <a:r>
              <a:rPr lang="en-US" sz="1600" b="1" dirty="0">
                <a:solidFill>
                  <a:srgbClr val="1E40AF"/>
                </a:solidFill>
                <a:latin typeface="Inter" pitchFamily="34" charset="0"/>
                <a:ea typeface="Inter" pitchFamily="34" charset="-122"/>
                <a:cs typeface="Inter" pitchFamily="34" charset="-120"/>
              </a:rPr>
              <a:t>46 ans</a:t>
            </a:r>
            <a:endParaRPr lang="en-US" sz="1600" dirty="0"/>
          </a:p>
        </p:txBody>
      </p:sp>
      <p:sp>
        <p:nvSpPr>
          <p:cNvPr id="5" name="Shape 89">
            <a:extLst>
              <a:ext uri="{FF2B5EF4-FFF2-40B4-BE49-F238E27FC236}">
                <a16:creationId xmlns:a16="http://schemas.microsoft.com/office/drawing/2014/main" id="{0E5939C4-3115-2096-AB29-9AF7FE88F22C}"/>
              </a:ext>
            </a:extLst>
          </p:cNvPr>
          <p:cNvSpPr/>
          <p:nvPr/>
        </p:nvSpPr>
        <p:spPr>
          <a:xfrm>
            <a:off x="1786343" y="3396634"/>
            <a:ext cx="1214438" cy="508760"/>
          </a:xfrm>
          <a:prstGeom prst="rect">
            <a:avLst/>
          </a:prstGeom>
          <a:solidFill>
            <a:srgbClr val="F8FAFC"/>
          </a:solidFill>
          <a:ln>
            <a:solidFill>
              <a:schemeClr val="tx1"/>
            </a:solidFill>
          </a:ln>
        </p:spPr>
      </p:sp>
      <p:sp>
        <p:nvSpPr>
          <p:cNvPr id="7" name="Shape 92">
            <a:extLst>
              <a:ext uri="{FF2B5EF4-FFF2-40B4-BE49-F238E27FC236}">
                <a16:creationId xmlns:a16="http://schemas.microsoft.com/office/drawing/2014/main" id="{D9CD6F5D-405F-B949-0062-4C3BEC7ECD45}"/>
              </a:ext>
            </a:extLst>
          </p:cNvPr>
          <p:cNvSpPr/>
          <p:nvPr/>
        </p:nvSpPr>
        <p:spPr>
          <a:xfrm>
            <a:off x="497601" y="3989164"/>
            <a:ext cx="1214438" cy="508760"/>
          </a:xfrm>
          <a:prstGeom prst="rect">
            <a:avLst/>
          </a:prstGeom>
          <a:solidFill>
            <a:srgbClr val="F8FAFC"/>
          </a:solidFill>
          <a:ln>
            <a:solidFill>
              <a:schemeClr val="tx1"/>
            </a:solidFill>
          </a:ln>
        </p:spPr>
      </p:sp>
      <p:sp>
        <p:nvSpPr>
          <p:cNvPr id="8" name="Shape 92">
            <a:extLst>
              <a:ext uri="{FF2B5EF4-FFF2-40B4-BE49-F238E27FC236}">
                <a16:creationId xmlns:a16="http://schemas.microsoft.com/office/drawing/2014/main" id="{66AD9FC0-F9E3-5980-E914-618C629F0E3C}"/>
              </a:ext>
            </a:extLst>
          </p:cNvPr>
          <p:cNvSpPr/>
          <p:nvPr/>
        </p:nvSpPr>
        <p:spPr>
          <a:xfrm>
            <a:off x="1783476" y="3989164"/>
            <a:ext cx="1214438" cy="508760"/>
          </a:xfrm>
          <a:prstGeom prst="rect">
            <a:avLst/>
          </a:prstGeom>
          <a:solidFill>
            <a:srgbClr val="F8FAFC"/>
          </a:solidFill>
          <a:ln>
            <a:solidFill>
              <a:schemeClr val="tx1"/>
            </a:solidFill>
          </a:ln>
        </p:spPr>
      </p:sp>
      <p:sp>
        <p:nvSpPr>
          <p:cNvPr id="17" name="ZoneTexte 16">
            <a:extLst>
              <a:ext uri="{FF2B5EF4-FFF2-40B4-BE49-F238E27FC236}">
                <a16:creationId xmlns:a16="http://schemas.microsoft.com/office/drawing/2014/main" id="{2EDC1FD2-683C-9241-FCBB-DFDF011DFF46}"/>
              </a:ext>
            </a:extLst>
          </p:cNvPr>
          <p:cNvSpPr txBox="1"/>
          <p:nvPr/>
        </p:nvSpPr>
        <p:spPr>
          <a:xfrm>
            <a:off x="2038270" y="1327174"/>
            <a:ext cx="704850" cy="338554"/>
          </a:xfrm>
          <a:prstGeom prst="rect">
            <a:avLst/>
          </a:prstGeom>
          <a:noFill/>
        </p:spPr>
        <p:txBody>
          <a:bodyPr wrap="square" rtlCol="0">
            <a:spAutoFit/>
          </a:bodyPr>
          <a:lstStyle/>
          <a:p>
            <a:pPr algn="ctr"/>
            <a:r>
              <a:rPr lang="en-US" sz="1600" b="1" dirty="0">
                <a:solidFill>
                  <a:srgbClr val="1E40AF"/>
                </a:solidFill>
                <a:ea typeface="Inter" pitchFamily="34" charset="-122"/>
                <a:cs typeface="Inter" pitchFamily="34" charset="-120"/>
              </a:rPr>
              <a:t>25k$</a:t>
            </a:r>
            <a:endParaRPr lang="en-US" sz="1600" dirty="0"/>
          </a:p>
        </p:txBody>
      </p:sp>
      <p:sp>
        <p:nvSpPr>
          <p:cNvPr id="18" name="ZoneTexte 17">
            <a:extLst>
              <a:ext uri="{FF2B5EF4-FFF2-40B4-BE49-F238E27FC236}">
                <a16:creationId xmlns:a16="http://schemas.microsoft.com/office/drawing/2014/main" id="{36AC8B56-D041-E1DE-C2E6-FB12799CD113}"/>
              </a:ext>
            </a:extLst>
          </p:cNvPr>
          <p:cNvSpPr txBox="1"/>
          <p:nvPr/>
        </p:nvSpPr>
        <p:spPr>
          <a:xfrm>
            <a:off x="1994092" y="1553337"/>
            <a:ext cx="787400" cy="584775"/>
          </a:xfrm>
          <a:prstGeom prst="rect">
            <a:avLst/>
          </a:prstGeom>
          <a:noFill/>
        </p:spPr>
        <p:txBody>
          <a:bodyPr wrap="square" rtlCol="0">
            <a:spAutoFit/>
          </a:bodyPr>
          <a:lstStyle/>
          <a:p>
            <a:r>
              <a:rPr lang="en-US" sz="1400" b="1" dirty="0">
                <a:solidFill>
                  <a:srgbClr val="64748B"/>
                </a:solidFill>
                <a:ea typeface="Inter" pitchFamily="34" charset="-122"/>
                <a:cs typeface="Inter" pitchFamily="34" charset="-120"/>
              </a:rPr>
              <a:t>Revenu</a:t>
            </a:r>
            <a:endParaRPr lang="en-US" sz="1400" b="1" dirty="0"/>
          </a:p>
          <a:p>
            <a:endParaRPr lang="fr-FR" dirty="0"/>
          </a:p>
        </p:txBody>
      </p:sp>
      <p:sp>
        <p:nvSpPr>
          <p:cNvPr id="20" name="ZoneTexte 19">
            <a:extLst>
              <a:ext uri="{FF2B5EF4-FFF2-40B4-BE49-F238E27FC236}">
                <a16:creationId xmlns:a16="http://schemas.microsoft.com/office/drawing/2014/main" id="{6CFB18FA-8086-8F13-A0D6-86AA5519DC36}"/>
              </a:ext>
            </a:extLst>
          </p:cNvPr>
          <p:cNvSpPr txBox="1"/>
          <p:nvPr/>
        </p:nvSpPr>
        <p:spPr>
          <a:xfrm>
            <a:off x="506309" y="2651923"/>
            <a:ext cx="324398" cy="461665"/>
          </a:xfrm>
          <a:prstGeom prst="rect">
            <a:avLst/>
          </a:prstGeom>
          <a:noFill/>
        </p:spPr>
        <p:txBody>
          <a:bodyPr wrap="square" rtlCol="0">
            <a:spAutoFit/>
          </a:bodyPr>
          <a:lstStyle/>
          <a:p>
            <a:r>
              <a:rPr lang="en-US" sz="2400" dirty="0">
                <a:solidFill>
                  <a:schemeClr val="bg1"/>
                </a:solidFill>
              </a:rPr>
              <a:t>5</a:t>
            </a:r>
            <a:endParaRPr lang="fr-FR" sz="2400" dirty="0">
              <a:solidFill>
                <a:schemeClr val="bg1"/>
              </a:solidFill>
            </a:endParaRPr>
          </a:p>
        </p:txBody>
      </p:sp>
      <p:sp>
        <p:nvSpPr>
          <p:cNvPr id="23" name="ZoneTexte 22">
            <a:extLst>
              <a:ext uri="{FF2B5EF4-FFF2-40B4-BE49-F238E27FC236}">
                <a16:creationId xmlns:a16="http://schemas.microsoft.com/office/drawing/2014/main" id="{87F9997A-8908-A888-D17F-D1F815F14D80}"/>
              </a:ext>
            </a:extLst>
          </p:cNvPr>
          <p:cNvSpPr txBox="1"/>
          <p:nvPr/>
        </p:nvSpPr>
        <p:spPr>
          <a:xfrm>
            <a:off x="558756" y="3613721"/>
            <a:ext cx="1360403" cy="584775"/>
          </a:xfrm>
          <a:prstGeom prst="rect">
            <a:avLst/>
          </a:prstGeom>
          <a:noFill/>
        </p:spPr>
        <p:txBody>
          <a:bodyPr wrap="square" rtlCol="0">
            <a:spAutoFit/>
          </a:bodyPr>
          <a:lstStyle/>
          <a:p>
            <a:r>
              <a:rPr lang="en-US" sz="1400" b="1" dirty="0">
                <a:solidFill>
                  <a:srgbClr val="64748B"/>
                </a:solidFill>
                <a:ea typeface="Inter" pitchFamily="34" charset="-122"/>
                <a:cs typeface="Inter" pitchFamily="34" charset="-120"/>
              </a:rPr>
              <a:t>Âge moyen</a:t>
            </a:r>
            <a:endParaRPr lang="en-US" sz="1400" b="1" dirty="0"/>
          </a:p>
          <a:p>
            <a:endParaRPr lang="fr-FR" dirty="0"/>
          </a:p>
        </p:txBody>
      </p:sp>
      <p:sp>
        <p:nvSpPr>
          <p:cNvPr id="24" name="ZoneTexte 23">
            <a:extLst>
              <a:ext uri="{FF2B5EF4-FFF2-40B4-BE49-F238E27FC236}">
                <a16:creationId xmlns:a16="http://schemas.microsoft.com/office/drawing/2014/main" id="{918E2912-C325-259B-9241-91E038C9F0E7}"/>
              </a:ext>
            </a:extLst>
          </p:cNvPr>
          <p:cNvSpPr txBox="1"/>
          <p:nvPr/>
        </p:nvSpPr>
        <p:spPr>
          <a:xfrm>
            <a:off x="1999898" y="3395326"/>
            <a:ext cx="743222" cy="338554"/>
          </a:xfrm>
          <a:prstGeom prst="rect">
            <a:avLst/>
          </a:prstGeom>
          <a:noFill/>
        </p:spPr>
        <p:txBody>
          <a:bodyPr wrap="square" rtlCol="0">
            <a:spAutoFit/>
          </a:bodyPr>
          <a:lstStyle/>
          <a:p>
            <a:pPr algn="ctr"/>
            <a:r>
              <a:rPr lang="en-US" sz="1600" b="1" dirty="0">
                <a:solidFill>
                  <a:srgbClr val="1E40AF"/>
                </a:solidFill>
                <a:ea typeface="Inter" pitchFamily="34" charset="-122"/>
                <a:cs typeface="Inter" pitchFamily="34" charset="-120"/>
              </a:rPr>
              <a:t>26k$</a:t>
            </a:r>
            <a:endParaRPr lang="en-US" sz="1600" dirty="0"/>
          </a:p>
        </p:txBody>
      </p:sp>
      <p:sp>
        <p:nvSpPr>
          <p:cNvPr id="25" name="ZoneTexte 24">
            <a:extLst>
              <a:ext uri="{FF2B5EF4-FFF2-40B4-BE49-F238E27FC236}">
                <a16:creationId xmlns:a16="http://schemas.microsoft.com/office/drawing/2014/main" id="{3E495D03-0416-3229-1F6F-548189B7C7E4}"/>
              </a:ext>
            </a:extLst>
          </p:cNvPr>
          <p:cNvSpPr txBox="1"/>
          <p:nvPr/>
        </p:nvSpPr>
        <p:spPr>
          <a:xfrm>
            <a:off x="1999898" y="3593730"/>
            <a:ext cx="938148" cy="584775"/>
          </a:xfrm>
          <a:prstGeom prst="rect">
            <a:avLst/>
          </a:prstGeom>
          <a:noFill/>
        </p:spPr>
        <p:txBody>
          <a:bodyPr wrap="square" rtlCol="0">
            <a:spAutoFit/>
          </a:bodyPr>
          <a:lstStyle/>
          <a:p>
            <a:r>
              <a:rPr lang="en-US" sz="1400" b="1" dirty="0">
                <a:solidFill>
                  <a:srgbClr val="64748B"/>
                </a:solidFill>
                <a:ea typeface="Inter" pitchFamily="34" charset="-122"/>
                <a:cs typeface="Inter" pitchFamily="34" charset="-120"/>
              </a:rPr>
              <a:t>Revenu</a:t>
            </a:r>
            <a:endParaRPr lang="en-US" sz="1400" b="1" dirty="0"/>
          </a:p>
          <a:p>
            <a:endParaRPr lang="fr-FR" dirty="0"/>
          </a:p>
        </p:txBody>
      </p:sp>
      <p:sp>
        <p:nvSpPr>
          <p:cNvPr id="26" name="ZoneTexte 25">
            <a:extLst>
              <a:ext uri="{FF2B5EF4-FFF2-40B4-BE49-F238E27FC236}">
                <a16:creationId xmlns:a16="http://schemas.microsoft.com/office/drawing/2014/main" id="{48BFCDC4-2D96-69ED-A624-8ECC174A7202}"/>
              </a:ext>
            </a:extLst>
          </p:cNvPr>
          <p:cNvSpPr txBox="1"/>
          <p:nvPr/>
        </p:nvSpPr>
        <p:spPr>
          <a:xfrm>
            <a:off x="650608" y="3935767"/>
            <a:ext cx="930424" cy="338554"/>
          </a:xfrm>
          <a:prstGeom prst="rect">
            <a:avLst/>
          </a:prstGeom>
          <a:noFill/>
        </p:spPr>
        <p:txBody>
          <a:bodyPr wrap="square" rtlCol="0">
            <a:spAutoFit/>
          </a:bodyPr>
          <a:lstStyle/>
          <a:p>
            <a:pPr algn="ctr"/>
            <a:r>
              <a:rPr lang="en-US" sz="1600" b="1" dirty="0">
                <a:solidFill>
                  <a:srgbClr val="1E40AF"/>
                </a:solidFill>
                <a:ea typeface="Inter" pitchFamily="34" charset="-122"/>
                <a:cs typeface="Inter" pitchFamily="34" charset="-120"/>
              </a:rPr>
              <a:t>19</a:t>
            </a:r>
            <a:endParaRPr lang="en-US" sz="1600" dirty="0"/>
          </a:p>
        </p:txBody>
      </p:sp>
      <p:sp>
        <p:nvSpPr>
          <p:cNvPr id="29" name="ZoneTexte 28">
            <a:extLst>
              <a:ext uri="{FF2B5EF4-FFF2-40B4-BE49-F238E27FC236}">
                <a16:creationId xmlns:a16="http://schemas.microsoft.com/office/drawing/2014/main" id="{F7784B76-654E-2596-0687-077755EF9A56}"/>
              </a:ext>
            </a:extLst>
          </p:cNvPr>
          <p:cNvSpPr txBox="1"/>
          <p:nvPr/>
        </p:nvSpPr>
        <p:spPr>
          <a:xfrm>
            <a:off x="460663" y="4144974"/>
            <a:ext cx="1331916" cy="584775"/>
          </a:xfrm>
          <a:prstGeom prst="rect">
            <a:avLst/>
          </a:prstGeom>
          <a:noFill/>
        </p:spPr>
        <p:txBody>
          <a:bodyPr wrap="square" rtlCol="0">
            <a:spAutoFit/>
          </a:bodyPr>
          <a:lstStyle/>
          <a:p>
            <a:r>
              <a:rPr lang="en-US" sz="1400" b="1" dirty="0">
                <a:solidFill>
                  <a:srgbClr val="64748B"/>
                </a:solidFill>
                <a:ea typeface="Inter" pitchFamily="34" charset="-122"/>
                <a:cs typeface="Inter" pitchFamily="34" charset="-120"/>
              </a:rPr>
              <a:t>Score dépense</a:t>
            </a:r>
            <a:endParaRPr lang="en-US" sz="1400" b="1" dirty="0"/>
          </a:p>
          <a:p>
            <a:endParaRPr lang="fr-FR" dirty="0"/>
          </a:p>
        </p:txBody>
      </p:sp>
      <p:sp>
        <p:nvSpPr>
          <p:cNvPr id="31" name="ZoneTexte 30">
            <a:extLst>
              <a:ext uri="{FF2B5EF4-FFF2-40B4-BE49-F238E27FC236}">
                <a16:creationId xmlns:a16="http://schemas.microsoft.com/office/drawing/2014/main" id="{13CE44AF-1241-7D97-EDFB-4F4D599ED584}"/>
              </a:ext>
            </a:extLst>
          </p:cNvPr>
          <p:cNvSpPr txBox="1"/>
          <p:nvPr/>
        </p:nvSpPr>
        <p:spPr>
          <a:xfrm>
            <a:off x="2156452" y="3935767"/>
            <a:ext cx="781594" cy="615553"/>
          </a:xfrm>
          <a:prstGeom prst="rect">
            <a:avLst/>
          </a:prstGeom>
          <a:noFill/>
        </p:spPr>
        <p:txBody>
          <a:bodyPr wrap="square" rtlCol="0">
            <a:spAutoFit/>
          </a:bodyPr>
          <a:lstStyle/>
          <a:p>
            <a:r>
              <a:rPr lang="en-US" sz="1600" b="1" dirty="0">
                <a:solidFill>
                  <a:srgbClr val="1E40AF"/>
                </a:solidFill>
                <a:ea typeface="Inter" pitchFamily="34" charset="-122"/>
                <a:cs typeface="Inter" pitchFamily="34" charset="-120"/>
              </a:rPr>
              <a:t>21</a:t>
            </a:r>
            <a:endParaRPr lang="en-US" sz="1600" dirty="0"/>
          </a:p>
          <a:p>
            <a:endParaRPr lang="fr-FR" dirty="0"/>
          </a:p>
        </p:txBody>
      </p:sp>
      <p:sp>
        <p:nvSpPr>
          <p:cNvPr id="33" name="ZoneTexte 32">
            <a:extLst>
              <a:ext uri="{FF2B5EF4-FFF2-40B4-BE49-F238E27FC236}">
                <a16:creationId xmlns:a16="http://schemas.microsoft.com/office/drawing/2014/main" id="{E18C23F5-0578-0274-3A9E-0E417931C86A}"/>
              </a:ext>
            </a:extLst>
          </p:cNvPr>
          <p:cNvSpPr txBox="1"/>
          <p:nvPr/>
        </p:nvSpPr>
        <p:spPr>
          <a:xfrm>
            <a:off x="2046748" y="4150021"/>
            <a:ext cx="704850" cy="584775"/>
          </a:xfrm>
          <a:prstGeom prst="rect">
            <a:avLst/>
          </a:prstGeom>
          <a:noFill/>
        </p:spPr>
        <p:txBody>
          <a:bodyPr wrap="square" rtlCol="0">
            <a:spAutoFit/>
          </a:bodyPr>
          <a:lstStyle/>
          <a:p>
            <a:r>
              <a:rPr lang="en-US" sz="1400" b="1" dirty="0">
                <a:solidFill>
                  <a:srgbClr val="64748B"/>
                </a:solidFill>
                <a:ea typeface="Inter" pitchFamily="34" charset="-122"/>
                <a:cs typeface="Inter" pitchFamily="34" charset="-120"/>
              </a:rPr>
              <a:t>Effectif</a:t>
            </a:r>
            <a:endParaRPr lang="en-US" sz="1400" b="1" dirty="0"/>
          </a:p>
          <a:p>
            <a:endParaRPr lang="fr-FR" dirty="0"/>
          </a:p>
        </p:txBody>
      </p:sp>
      <p:sp>
        <p:nvSpPr>
          <p:cNvPr id="34" name="Accolade fermante 33">
            <a:extLst>
              <a:ext uri="{FF2B5EF4-FFF2-40B4-BE49-F238E27FC236}">
                <a16:creationId xmlns:a16="http://schemas.microsoft.com/office/drawing/2014/main" id="{47AA5836-CF68-283A-38DD-AF937140D2C7}"/>
              </a:ext>
            </a:extLst>
          </p:cNvPr>
          <p:cNvSpPr/>
          <p:nvPr/>
        </p:nvSpPr>
        <p:spPr>
          <a:xfrm>
            <a:off x="3038466" y="3305092"/>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5" name="Accolade fermante 34">
            <a:extLst>
              <a:ext uri="{FF2B5EF4-FFF2-40B4-BE49-F238E27FC236}">
                <a16:creationId xmlns:a16="http://schemas.microsoft.com/office/drawing/2014/main" id="{BAE70B8D-ACC7-0D0D-3A11-E9CAFF716F9C}"/>
              </a:ext>
            </a:extLst>
          </p:cNvPr>
          <p:cNvSpPr/>
          <p:nvPr/>
        </p:nvSpPr>
        <p:spPr>
          <a:xfrm>
            <a:off x="3052917" y="1194440"/>
            <a:ext cx="360969" cy="1441380"/>
          </a:xfrm>
          <a:prstGeom prst="righ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36" name="Connecteur droit avec flèche 35">
            <a:extLst>
              <a:ext uri="{FF2B5EF4-FFF2-40B4-BE49-F238E27FC236}">
                <a16:creationId xmlns:a16="http://schemas.microsoft.com/office/drawing/2014/main" id="{5EB13FC8-D48E-FD3C-A62A-3C583ADD40A4}"/>
              </a:ext>
            </a:extLst>
          </p:cNvPr>
          <p:cNvCxnSpPr>
            <a:cxnSpLocks/>
          </p:cNvCxnSpPr>
          <p:nvPr/>
        </p:nvCxnSpPr>
        <p:spPr>
          <a:xfrm>
            <a:off x="6203346" y="1927205"/>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51151856-DEC9-27DD-DE6A-65A6D9B5CBFC}"/>
              </a:ext>
            </a:extLst>
          </p:cNvPr>
          <p:cNvCxnSpPr>
            <a:cxnSpLocks/>
          </p:cNvCxnSpPr>
          <p:nvPr/>
        </p:nvCxnSpPr>
        <p:spPr>
          <a:xfrm>
            <a:off x="6203346" y="3989164"/>
            <a:ext cx="4821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8" name="Shape 19">
            <a:extLst>
              <a:ext uri="{FF2B5EF4-FFF2-40B4-BE49-F238E27FC236}">
                <a16:creationId xmlns:a16="http://schemas.microsoft.com/office/drawing/2014/main" id="{062ECB78-C8C9-CA9C-667A-C4E6103BCB92}"/>
              </a:ext>
            </a:extLst>
          </p:cNvPr>
          <p:cNvSpPr/>
          <p:nvPr/>
        </p:nvSpPr>
        <p:spPr>
          <a:xfrm flipH="1">
            <a:off x="6796303" y="1149897"/>
            <a:ext cx="53956" cy="1441380"/>
          </a:xfrm>
          <a:prstGeom prst="rect">
            <a:avLst/>
          </a:prstGeom>
          <a:solidFill>
            <a:srgbClr val="3B82F6"/>
          </a:solidFill>
          <a:ln/>
        </p:spPr>
      </p:sp>
      <p:sp>
        <p:nvSpPr>
          <p:cNvPr id="39" name="Shape 19">
            <a:extLst>
              <a:ext uri="{FF2B5EF4-FFF2-40B4-BE49-F238E27FC236}">
                <a16:creationId xmlns:a16="http://schemas.microsoft.com/office/drawing/2014/main" id="{C6A80B4B-59BC-9FBA-7DE8-F7B30C0B60A5}"/>
              </a:ext>
            </a:extLst>
          </p:cNvPr>
          <p:cNvSpPr/>
          <p:nvPr/>
        </p:nvSpPr>
        <p:spPr>
          <a:xfrm flipH="1">
            <a:off x="6829834" y="3305092"/>
            <a:ext cx="53956" cy="1441380"/>
          </a:xfrm>
          <a:prstGeom prst="rect">
            <a:avLst/>
          </a:prstGeom>
          <a:solidFill>
            <a:srgbClr val="3B82F6"/>
          </a:solidFill>
          <a:ln/>
        </p:spPr>
      </p:sp>
      <p:sp>
        <p:nvSpPr>
          <p:cNvPr id="40" name="Text 20">
            <a:extLst>
              <a:ext uri="{FF2B5EF4-FFF2-40B4-BE49-F238E27FC236}">
                <a16:creationId xmlns:a16="http://schemas.microsoft.com/office/drawing/2014/main" id="{C38D1E13-5233-0EF2-CCBE-0A374F773555}"/>
              </a:ext>
            </a:extLst>
          </p:cNvPr>
          <p:cNvSpPr/>
          <p:nvPr/>
        </p:nvSpPr>
        <p:spPr>
          <a:xfrm>
            <a:off x="6987006" y="786509"/>
            <a:ext cx="1892840"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sp>
        <p:nvSpPr>
          <p:cNvPr id="41" name="Text 20">
            <a:extLst>
              <a:ext uri="{FF2B5EF4-FFF2-40B4-BE49-F238E27FC236}">
                <a16:creationId xmlns:a16="http://schemas.microsoft.com/office/drawing/2014/main" id="{FD873C37-214F-9661-0895-5206F5683730}"/>
              </a:ext>
            </a:extLst>
          </p:cNvPr>
          <p:cNvSpPr/>
          <p:nvPr/>
        </p:nvSpPr>
        <p:spPr>
          <a:xfrm>
            <a:off x="7104847" y="2881279"/>
            <a:ext cx="2428875"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Stratégie Marketing </a:t>
            </a:r>
            <a:endParaRPr lang="en-US" sz="1600" dirty="0"/>
          </a:p>
        </p:txBody>
      </p:sp>
      <p:sp>
        <p:nvSpPr>
          <p:cNvPr id="42" name="Text 105">
            <a:extLst>
              <a:ext uri="{FF2B5EF4-FFF2-40B4-BE49-F238E27FC236}">
                <a16:creationId xmlns:a16="http://schemas.microsoft.com/office/drawing/2014/main" id="{188F9CF5-92E3-1329-3DD9-558AF058391E}"/>
              </a:ext>
            </a:extLst>
          </p:cNvPr>
          <p:cNvSpPr/>
          <p:nvPr/>
        </p:nvSpPr>
        <p:spPr>
          <a:xfrm>
            <a:off x="6894930" y="1558006"/>
            <a:ext cx="142435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Prix attractive</a:t>
            </a:r>
            <a:endParaRPr lang="en-US" sz="1400" b="1" dirty="0"/>
          </a:p>
        </p:txBody>
      </p:sp>
      <p:sp>
        <p:nvSpPr>
          <p:cNvPr id="43" name="Text 105">
            <a:extLst>
              <a:ext uri="{FF2B5EF4-FFF2-40B4-BE49-F238E27FC236}">
                <a16:creationId xmlns:a16="http://schemas.microsoft.com/office/drawing/2014/main" id="{5DE30C90-8C82-9A08-95A9-8CFB45B72FBB}"/>
              </a:ext>
            </a:extLst>
          </p:cNvPr>
          <p:cNvSpPr/>
          <p:nvPr/>
        </p:nvSpPr>
        <p:spPr>
          <a:xfrm>
            <a:off x="6906262" y="1922668"/>
            <a:ext cx="2428875" cy="215444"/>
          </a:xfrm>
          <a:prstGeom prst="rect">
            <a:avLst/>
          </a:prstGeom>
          <a:noFill/>
          <a:ln/>
        </p:spPr>
        <p:txBody>
          <a:bodyPr wrap="square" lIns="0" tIns="0" rIns="0" bIns="0" rtlCol="0" anchor="ctr">
            <a:spAutoFit/>
          </a:bodyPr>
          <a:lstStyle/>
          <a:p>
            <a:pPr marL="171450" indent="-171450">
              <a:buFont typeface="Wingdings" panose="05000000000000000000" pitchFamily="2" charset="2"/>
              <a:buChar char="v"/>
            </a:pPr>
            <a:r>
              <a:rPr lang="en-US" sz="1400" b="1" dirty="0">
                <a:solidFill>
                  <a:srgbClr val="1E40AF"/>
                </a:solidFill>
                <a:ea typeface="Inter" pitchFamily="34" charset="-122"/>
                <a:cs typeface="Inter" pitchFamily="34" charset="-120"/>
              </a:rPr>
              <a:t>   Promotions</a:t>
            </a:r>
            <a:endParaRPr lang="en-US" sz="1400" b="1" dirty="0"/>
          </a:p>
        </p:txBody>
      </p:sp>
      <p:sp>
        <p:nvSpPr>
          <p:cNvPr id="44" name="Text 105">
            <a:extLst>
              <a:ext uri="{FF2B5EF4-FFF2-40B4-BE49-F238E27FC236}">
                <a16:creationId xmlns:a16="http://schemas.microsoft.com/office/drawing/2014/main" id="{65FF3B64-34C7-F5AF-81EB-E18990B9C91A}"/>
              </a:ext>
            </a:extLst>
          </p:cNvPr>
          <p:cNvSpPr/>
          <p:nvPr/>
        </p:nvSpPr>
        <p:spPr>
          <a:xfrm>
            <a:off x="6614671" y="2281198"/>
            <a:ext cx="1774342" cy="215444"/>
          </a:xfrm>
          <a:prstGeom prst="rect">
            <a:avLst/>
          </a:prstGeom>
          <a:noFill/>
          <a:ln/>
        </p:spPr>
        <p:txBody>
          <a:bodyPr wrap="square" lIns="0" tIns="0" rIns="0" bIns="0" rtlCol="0" anchor="ctr">
            <a:spAutoFit/>
          </a:bodyPr>
          <a:lstStyle/>
          <a:p>
            <a:pPr marL="285750" indent="-285750" algn="r">
              <a:buFont typeface="Wingdings" panose="05000000000000000000" pitchFamily="2" charset="2"/>
              <a:buChar char="v"/>
            </a:pPr>
            <a:r>
              <a:rPr lang="en-US" sz="1400" b="1" dirty="0">
                <a:solidFill>
                  <a:srgbClr val="1E40AF"/>
                </a:solidFill>
                <a:ea typeface="Inter" pitchFamily="34" charset="-122"/>
                <a:cs typeface="Inter" pitchFamily="34" charset="-120"/>
              </a:rPr>
              <a:t>R</a:t>
            </a:r>
            <a:r>
              <a:rPr lang="fr-FR" sz="1400" b="1" dirty="0">
                <a:solidFill>
                  <a:srgbClr val="1E40AF"/>
                </a:solidFill>
                <a:ea typeface="Inter" pitchFamily="34" charset="-122"/>
                <a:cs typeface="Inter" pitchFamily="34" charset="-120"/>
              </a:rPr>
              <a:t>é</a:t>
            </a:r>
            <a:r>
              <a:rPr lang="en-US" sz="1400" b="1" dirty="0">
                <a:solidFill>
                  <a:srgbClr val="1E40AF"/>
                </a:solidFill>
                <a:ea typeface="Inter" pitchFamily="34" charset="-122"/>
                <a:cs typeface="Inter" pitchFamily="34" charset="-120"/>
              </a:rPr>
              <a:t>seaux sociaux</a:t>
            </a:r>
            <a:endParaRPr lang="en-US" sz="1400" b="1" dirty="0"/>
          </a:p>
        </p:txBody>
      </p:sp>
      <p:sp>
        <p:nvSpPr>
          <p:cNvPr id="45" name="Text 126">
            <a:extLst>
              <a:ext uri="{FF2B5EF4-FFF2-40B4-BE49-F238E27FC236}">
                <a16:creationId xmlns:a16="http://schemas.microsoft.com/office/drawing/2014/main" id="{119E7B9B-1AB1-595F-4958-08AB0A4EC56E}"/>
              </a:ext>
            </a:extLst>
          </p:cNvPr>
          <p:cNvSpPr/>
          <p:nvPr/>
        </p:nvSpPr>
        <p:spPr>
          <a:xfrm>
            <a:off x="6956629" y="3886117"/>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Promotions</a:t>
            </a:r>
            <a:endParaRPr lang="en-US" sz="1400" b="1" dirty="0"/>
          </a:p>
        </p:txBody>
      </p:sp>
      <p:sp>
        <p:nvSpPr>
          <p:cNvPr id="130" name="Text 126">
            <a:extLst>
              <a:ext uri="{FF2B5EF4-FFF2-40B4-BE49-F238E27FC236}">
                <a16:creationId xmlns:a16="http://schemas.microsoft.com/office/drawing/2014/main" id="{4F9397CB-6AF7-4A82-6DA9-2F6E712F5479}"/>
              </a:ext>
            </a:extLst>
          </p:cNvPr>
          <p:cNvSpPr/>
          <p:nvPr/>
        </p:nvSpPr>
        <p:spPr>
          <a:xfrm>
            <a:off x="6971587" y="4259899"/>
            <a:ext cx="2428875"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solidFill>
                  <a:srgbClr val="1E40AF"/>
                </a:solidFill>
                <a:ea typeface="Inter" pitchFamily="34" charset="-122"/>
                <a:cs typeface="Inter" pitchFamily="34" charset="-120"/>
              </a:rPr>
              <a:t> Produits</a:t>
            </a:r>
            <a:r>
              <a:rPr lang="en-US" sz="800" dirty="0">
                <a:solidFill>
                  <a:srgbClr val="1E40AF"/>
                </a:solidFill>
                <a:latin typeface="Inter" pitchFamily="34" charset="0"/>
                <a:ea typeface="Inter" pitchFamily="34" charset="-122"/>
                <a:cs typeface="Inter" pitchFamily="34" charset="-120"/>
              </a:rPr>
              <a:t>  </a:t>
            </a:r>
            <a:r>
              <a:rPr lang="en-US" sz="1400" b="1" dirty="0">
                <a:solidFill>
                  <a:srgbClr val="1E40AF"/>
                </a:solidFill>
                <a:ea typeface="Inter" pitchFamily="34" charset="-122"/>
                <a:cs typeface="Inter" pitchFamily="34" charset="-120"/>
              </a:rPr>
              <a:t>essentiels </a:t>
            </a:r>
            <a:endParaRPr lang="en-US" sz="1400" b="1" dirty="0"/>
          </a:p>
        </p:txBody>
      </p:sp>
    </p:spTree>
    <p:extLst>
      <p:ext uri="{BB962C8B-B14F-4D97-AF65-F5344CB8AC3E}">
        <p14:creationId xmlns:p14="http://schemas.microsoft.com/office/powerpoint/2010/main" val="332414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C0A40-7C12-6F88-9C6C-B5BBC64AFBF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31ED06B-6154-6F8D-57FC-08014FC6693F}"/>
              </a:ext>
            </a:extLst>
          </p:cNvPr>
          <p:cNvSpPr/>
          <p:nvPr/>
        </p:nvSpPr>
        <p:spPr>
          <a:xfrm>
            <a:off x="285750" y="315397"/>
            <a:ext cx="8643938" cy="369332"/>
          </a:xfrm>
          <a:prstGeom prst="rect">
            <a:avLst/>
          </a:prstGeom>
          <a:noFill/>
          <a:ln/>
        </p:spPr>
        <p:txBody>
          <a:bodyPr wrap="square" lIns="0" tIns="0" rIns="0" bIns="0" rtlCol="0" anchor="ctr">
            <a:spAutoFit/>
          </a:bodyPr>
          <a:lstStyle/>
          <a:p>
            <a:pPr marL="0" indent="0" algn="ctr">
              <a:buNone/>
            </a:pPr>
            <a:r>
              <a:rPr lang="fr-FR" sz="2400" b="1" dirty="0">
                <a:solidFill>
                  <a:srgbClr val="1E40AF"/>
                </a:solidFill>
                <a:ea typeface="Inter" pitchFamily="34" charset="-122"/>
                <a:cs typeface="Inter" pitchFamily="34" charset="-120"/>
              </a:rPr>
              <a:t>Représentation de proportions des clusters par sexe</a:t>
            </a:r>
            <a:endParaRPr lang="en-US" sz="2400" dirty="0"/>
          </a:p>
        </p:txBody>
      </p:sp>
      <p:pic>
        <p:nvPicPr>
          <p:cNvPr id="13" name="Image 2" descr="preencoded.png">
            <a:extLst>
              <a:ext uri="{FF2B5EF4-FFF2-40B4-BE49-F238E27FC236}">
                <a16:creationId xmlns:a16="http://schemas.microsoft.com/office/drawing/2014/main" id="{F2794D6C-6105-832B-1F47-A3DDE2C210E7}"/>
              </a:ext>
            </a:extLst>
          </p:cNvPr>
          <p:cNvPicPr>
            <a:picLocks noChangeAspect="1"/>
          </p:cNvPicPr>
          <p:nvPr/>
        </p:nvPicPr>
        <p:blipFill>
          <a:blip r:embed="rId3"/>
          <a:stretch>
            <a:fillRect/>
          </a:stretch>
        </p:blipFill>
        <p:spPr>
          <a:xfrm>
            <a:off x="4449224" y="1150761"/>
            <a:ext cx="245551" cy="245551"/>
          </a:xfrm>
          <a:prstGeom prst="rect">
            <a:avLst/>
          </a:prstGeom>
        </p:spPr>
      </p:pic>
      <p:pic>
        <p:nvPicPr>
          <p:cNvPr id="20" name="Image 3" descr="preencoded.png">
            <a:extLst>
              <a:ext uri="{FF2B5EF4-FFF2-40B4-BE49-F238E27FC236}">
                <a16:creationId xmlns:a16="http://schemas.microsoft.com/office/drawing/2014/main" id="{592A1CFD-E5AC-07C4-338D-223895821EEF}"/>
              </a:ext>
            </a:extLst>
          </p:cNvPr>
          <p:cNvPicPr>
            <a:picLocks noChangeAspect="1"/>
          </p:cNvPicPr>
          <p:nvPr/>
        </p:nvPicPr>
        <p:blipFill>
          <a:blip r:embed="rId4"/>
          <a:stretch>
            <a:fillRect/>
          </a:stretch>
        </p:blipFill>
        <p:spPr>
          <a:xfrm>
            <a:off x="7369070" y="1143611"/>
            <a:ext cx="239903" cy="274174"/>
          </a:xfrm>
          <a:prstGeom prst="rect">
            <a:avLst/>
          </a:prstGeom>
        </p:spPr>
      </p:pic>
      <p:sp>
        <p:nvSpPr>
          <p:cNvPr id="64" name="Shape 57">
            <a:extLst>
              <a:ext uri="{FF2B5EF4-FFF2-40B4-BE49-F238E27FC236}">
                <a16:creationId xmlns:a16="http://schemas.microsoft.com/office/drawing/2014/main" id="{7863EF9A-6A1A-2782-CBF0-24841B742C71}"/>
              </a:ext>
            </a:extLst>
          </p:cNvPr>
          <p:cNvSpPr/>
          <p:nvPr/>
        </p:nvSpPr>
        <p:spPr>
          <a:xfrm>
            <a:off x="406032" y="3732092"/>
            <a:ext cx="8313272" cy="1314360"/>
          </a:xfrm>
          <a:prstGeom prst="rect">
            <a:avLst/>
          </a:prstGeom>
          <a:solidFill>
            <a:srgbClr val="EFF6FF"/>
          </a:solidFill>
          <a:ln/>
        </p:spPr>
      </p:sp>
      <p:sp>
        <p:nvSpPr>
          <p:cNvPr id="67" name="Text 60">
            <a:extLst>
              <a:ext uri="{FF2B5EF4-FFF2-40B4-BE49-F238E27FC236}">
                <a16:creationId xmlns:a16="http://schemas.microsoft.com/office/drawing/2014/main" id="{7190A0CD-FAF0-3F98-A172-81272D728771}"/>
              </a:ext>
            </a:extLst>
          </p:cNvPr>
          <p:cNvSpPr/>
          <p:nvPr/>
        </p:nvSpPr>
        <p:spPr>
          <a:xfrm>
            <a:off x="424694" y="3732092"/>
            <a:ext cx="8175841" cy="1292662"/>
          </a:xfrm>
          <a:prstGeom prst="rect">
            <a:avLst/>
          </a:prstGeom>
          <a:noFill/>
          <a:ln>
            <a:solidFill>
              <a:schemeClr val="accent1"/>
            </a:solidFill>
          </a:ln>
        </p:spPr>
        <p:txBody>
          <a:bodyPr wrap="square" lIns="0" tIns="0" rIns="0" bIns="0" rtlCol="0" anchor="ctr">
            <a:spAutoFit/>
          </a:bodyPr>
          <a:lstStyle/>
          <a:p>
            <a:pPr algn="just"/>
            <a:r>
              <a:rPr lang="fr-FR" sz="1400" dirty="0"/>
              <a:t>De manière générale, dans tous les clusters les femmes sont les principales clientes et domine le marché de Dubaï Mall. Le cluster "Adultes modestes économes" est majoritairement composé de femmes (62%) par rapport aux hommes (38%). Les "Adultes riches économes" et les "Jeunes actifs équilibrés" montrent une répartition de  42% et 64% de femmes. Les "Jeunes aisés dépensiers" et les "Jeunes modestes impulsifs" ont une proportion plus élevée de femmes</a:t>
            </a:r>
            <a:r>
              <a:rPr lang="en-US" sz="1400" dirty="0"/>
              <a:t>(</a:t>
            </a:r>
            <a:r>
              <a:rPr lang="fr-FR" sz="1400" dirty="0"/>
              <a:t> 54% et 57% de femmes respectivement</a:t>
            </a:r>
            <a:r>
              <a:rPr lang="en-US" sz="1400" dirty="0"/>
              <a:t>)</a:t>
            </a:r>
            <a:r>
              <a:rPr lang="fr-FR" sz="1400" dirty="0"/>
              <a:t>. Enfin, le cluster des "Seniors stables" est constitué de 58% de femmes et 42% d'hommes.</a:t>
            </a:r>
            <a:endParaRPr lang="en-US" sz="1400" dirty="0"/>
          </a:p>
        </p:txBody>
      </p:sp>
      <p:pic>
        <p:nvPicPr>
          <p:cNvPr id="70" name="Image 69">
            <a:extLst>
              <a:ext uri="{FF2B5EF4-FFF2-40B4-BE49-F238E27FC236}">
                <a16:creationId xmlns:a16="http://schemas.microsoft.com/office/drawing/2014/main" id="{16EB4F0F-85FD-56EB-22A6-AFDE37E1FD60}"/>
              </a:ext>
            </a:extLst>
          </p:cNvPr>
          <p:cNvPicPr>
            <a:picLocks noChangeAspect="1"/>
          </p:cNvPicPr>
          <p:nvPr/>
        </p:nvPicPr>
        <p:blipFill>
          <a:blip r:embed="rId5"/>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10" name="Image 9">
            <a:extLst>
              <a:ext uri="{FF2B5EF4-FFF2-40B4-BE49-F238E27FC236}">
                <a16:creationId xmlns:a16="http://schemas.microsoft.com/office/drawing/2014/main" id="{B57CEDD3-CCAD-512A-DA4F-E6C45973E387}"/>
              </a:ext>
            </a:extLst>
          </p:cNvPr>
          <p:cNvPicPr>
            <a:picLocks noChangeAspect="1"/>
          </p:cNvPicPr>
          <p:nvPr/>
        </p:nvPicPr>
        <p:blipFill>
          <a:blip r:embed="rId6"/>
          <a:stretch>
            <a:fillRect/>
          </a:stretch>
        </p:blipFill>
        <p:spPr>
          <a:xfrm>
            <a:off x="424694" y="799176"/>
            <a:ext cx="8294610" cy="2877393"/>
          </a:xfrm>
          <a:prstGeom prst="rect">
            <a:avLst/>
          </a:prstGeom>
        </p:spPr>
      </p:pic>
    </p:spTree>
    <p:extLst>
      <p:ext uri="{BB962C8B-B14F-4D97-AF65-F5344CB8AC3E}">
        <p14:creationId xmlns:p14="http://schemas.microsoft.com/office/powerpoint/2010/main" val="301355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C71A0FC5-4965-F11F-261F-43F2B83B9866}"/>
              </a:ext>
            </a:extLst>
          </p:cNvPr>
          <p:cNvPicPr>
            <a:picLocks noChangeAspect="1"/>
          </p:cNvPicPr>
          <p:nvPr/>
        </p:nvPicPr>
        <p:blipFill>
          <a:blip r:embed="rId2">
            <a:alphaModFix amt="20000"/>
          </a:blip>
          <a:stretch>
            <a:fillRect/>
          </a:stretch>
        </p:blipFill>
        <p:spPr>
          <a:xfrm>
            <a:off x="0" y="-47644"/>
            <a:ext cx="9144000" cy="5143500"/>
          </a:xfrm>
          <a:prstGeom prst="rect">
            <a:avLst/>
          </a:prstGeom>
          <a:solidFill>
            <a:schemeClr val="bg2"/>
          </a:solidFill>
          <a:ln>
            <a:noFill/>
          </a:ln>
          <a:effectLst>
            <a:glow rad="127000">
              <a:schemeClr val="accent1"/>
            </a:glow>
          </a:effectLst>
        </p:spPr>
      </p:pic>
      <p:sp>
        <p:nvSpPr>
          <p:cNvPr id="6" name="ZoneTexte 5">
            <a:extLst>
              <a:ext uri="{FF2B5EF4-FFF2-40B4-BE49-F238E27FC236}">
                <a16:creationId xmlns:a16="http://schemas.microsoft.com/office/drawing/2014/main" id="{E033CAFE-0290-4112-B228-5A398791331D}"/>
              </a:ext>
            </a:extLst>
          </p:cNvPr>
          <p:cNvSpPr txBox="1"/>
          <p:nvPr/>
        </p:nvSpPr>
        <p:spPr>
          <a:xfrm>
            <a:off x="199175" y="42736"/>
            <a:ext cx="1665135" cy="523220"/>
          </a:xfrm>
          <a:prstGeom prst="rect">
            <a:avLst/>
          </a:prstGeom>
          <a:noFill/>
        </p:spPr>
        <p:txBody>
          <a:bodyPr wrap="square" rtlCol="0">
            <a:spAutoFit/>
          </a:bodyPr>
          <a:lstStyle/>
          <a:p>
            <a:r>
              <a:rPr lang="en-US" sz="2800" b="1" dirty="0">
                <a:latin typeface="Cooper Black" panose="0208090404030B020404" pitchFamily="18" charset="0"/>
                <a:ea typeface="ADLaM Display" panose="02010000000000000000" pitchFamily="2" charset="0"/>
                <a:cs typeface="ADLaM Display" panose="02010000000000000000" pitchFamily="2" charset="0"/>
              </a:rPr>
              <a:t>PLAN</a:t>
            </a:r>
            <a:endParaRPr lang="fr-FR" sz="2800" dirty="0">
              <a:latin typeface="Cooper Black" panose="0208090404030B020404" pitchFamily="18" charset="0"/>
              <a:ea typeface="ADLaM Display" panose="02010000000000000000" pitchFamily="2" charset="0"/>
              <a:cs typeface="ADLaM Display" panose="02010000000000000000" pitchFamily="2" charset="0"/>
            </a:endParaRPr>
          </a:p>
        </p:txBody>
      </p:sp>
      <p:sp>
        <p:nvSpPr>
          <p:cNvPr id="7" name="TextBox 4"/>
          <p:cNvSpPr txBox="1"/>
          <p:nvPr/>
        </p:nvSpPr>
        <p:spPr>
          <a:xfrm>
            <a:off x="199175" y="781968"/>
            <a:ext cx="3810000" cy="308161"/>
          </a:xfrm>
          <a:prstGeom prst="rect">
            <a:avLst/>
          </a:prstGeom>
        </p:spPr>
        <p:txBody>
          <a:bodyPr lIns="0" tIns="0" rIns="0" bIns="0" rtlCol="0" anchor="t">
            <a:spAutoFit/>
          </a:bodyPr>
          <a:lstStyle/>
          <a:p>
            <a:pPr algn="ctr" defTabSz="457200">
              <a:lnSpc>
                <a:spcPts val="2520"/>
              </a:lnSpc>
              <a:defRPr/>
            </a:pPr>
            <a:r>
              <a:rPr lang="en-US" sz="2000" b="1" dirty="0">
                <a:latin typeface="Calibri"/>
              </a:rPr>
              <a:t>Introduction</a:t>
            </a:r>
            <a:r>
              <a:rPr lang="en-US" sz="2000" b="1" dirty="0">
                <a:solidFill>
                  <a:srgbClr val="FFFFFF"/>
                </a:solidFill>
                <a:latin typeface="Calibri"/>
              </a:rPr>
              <a:t> </a:t>
            </a:r>
          </a:p>
        </p:txBody>
      </p:sp>
      <p:grpSp>
        <p:nvGrpSpPr>
          <p:cNvPr id="8" name="Group 4">
            <a:extLst>
              <a:ext uri="{FF2B5EF4-FFF2-40B4-BE49-F238E27FC236}">
                <a16:creationId xmlns:a16="http://schemas.microsoft.com/office/drawing/2014/main" id="{954DC0C6-6F0D-8A7F-426E-4CE8813A77BC}"/>
              </a:ext>
            </a:extLst>
          </p:cNvPr>
          <p:cNvGrpSpPr/>
          <p:nvPr/>
        </p:nvGrpSpPr>
        <p:grpSpPr>
          <a:xfrm rot="16200000">
            <a:off x="4550474" y="-3427623"/>
            <a:ext cx="80046" cy="8002827"/>
            <a:chOff x="3673820" y="-28115"/>
            <a:chExt cx="874407" cy="3339659"/>
          </a:xfrm>
          <a:solidFill>
            <a:srgbClr val="1F497D"/>
          </a:solidFill>
        </p:grpSpPr>
        <p:sp>
          <p:nvSpPr>
            <p:cNvPr id="9" name="Freeform 5">
              <a:extLst>
                <a:ext uri="{FF2B5EF4-FFF2-40B4-BE49-F238E27FC236}">
                  <a16:creationId xmlns:a16="http://schemas.microsoft.com/office/drawing/2014/main" id="{E4F1C1E2-F795-F0AA-C0A9-7DE98AC80894}"/>
                </a:ext>
              </a:extLst>
            </p:cNvPr>
            <p:cNvSpPr/>
            <p:nvPr/>
          </p:nvSpPr>
          <p:spPr>
            <a:xfrm>
              <a:off x="3673820" y="-28115"/>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25" name="Groupe 24">
            <a:extLst>
              <a:ext uri="{FF2B5EF4-FFF2-40B4-BE49-F238E27FC236}">
                <a16:creationId xmlns:a16="http://schemas.microsoft.com/office/drawing/2014/main" id="{3FDD0E46-13A2-4095-B62D-E36944409761}"/>
              </a:ext>
            </a:extLst>
          </p:cNvPr>
          <p:cNvGrpSpPr/>
          <p:nvPr/>
        </p:nvGrpSpPr>
        <p:grpSpPr>
          <a:xfrm>
            <a:off x="336364" y="706511"/>
            <a:ext cx="618862" cy="430887"/>
            <a:chOff x="2476500" y="4514434"/>
            <a:chExt cx="1142999" cy="921743"/>
          </a:xfrm>
        </p:grpSpPr>
        <p:sp>
          <p:nvSpPr>
            <p:cNvPr id="26" name="Google Shape;833;p42">
              <a:extLst>
                <a:ext uri="{FF2B5EF4-FFF2-40B4-BE49-F238E27FC236}">
                  <a16:creationId xmlns:a16="http://schemas.microsoft.com/office/drawing/2014/main" id="{92808BBF-4F17-4AC4-8E23-B40FD296B936}"/>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45713" tIns="45713" rIns="45713" bIns="45713" anchor="ctr" anchorCtr="0">
              <a:noAutofit/>
            </a:bodyPr>
            <a:lstStyle/>
            <a:p>
              <a:pPr defTabSz="457200"/>
              <a:endParaRPr sz="600">
                <a:solidFill>
                  <a:prstClr val="black"/>
                </a:solidFill>
                <a:latin typeface="Calibri"/>
              </a:endParaRPr>
            </a:p>
          </p:txBody>
        </p:sp>
        <p:sp>
          <p:nvSpPr>
            <p:cNvPr id="27" name="ZoneTexte 26">
              <a:extLst>
                <a:ext uri="{FF2B5EF4-FFF2-40B4-BE49-F238E27FC236}">
                  <a16:creationId xmlns:a16="http://schemas.microsoft.com/office/drawing/2014/main" id="{9A343EC4-F528-466C-953A-AE099B122D58}"/>
                </a:ext>
              </a:extLst>
            </p:cNvPr>
            <p:cNvSpPr txBox="1"/>
            <p:nvPr/>
          </p:nvSpPr>
          <p:spPr>
            <a:xfrm>
              <a:off x="2659210" y="4514434"/>
              <a:ext cx="792685" cy="921743"/>
            </a:xfrm>
            <a:prstGeom prst="rect">
              <a:avLst/>
            </a:prstGeom>
            <a:noFill/>
          </p:spPr>
          <p:txBody>
            <a:bodyPr wrap="square" rtlCol="0">
              <a:spAutoFit/>
            </a:bodyPr>
            <a:lstStyle/>
            <a:p>
              <a:pPr defTabSz="457200"/>
              <a:r>
                <a:rPr lang="fr-FR" sz="2200" b="1" dirty="0">
                  <a:solidFill>
                    <a:srgbClr val="F2FFFF"/>
                  </a:solidFill>
                  <a:latin typeface="Calibri"/>
                </a:rPr>
                <a:t>1</a:t>
              </a:r>
            </a:p>
          </p:txBody>
        </p:sp>
      </p:grpSp>
      <p:sp>
        <p:nvSpPr>
          <p:cNvPr id="16" name="ZoneTexte 15">
            <a:extLst>
              <a:ext uri="{FF2B5EF4-FFF2-40B4-BE49-F238E27FC236}">
                <a16:creationId xmlns:a16="http://schemas.microsoft.com/office/drawing/2014/main" id="{A048D828-8039-4FBE-B614-408018E012FA}"/>
              </a:ext>
            </a:extLst>
          </p:cNvPr>
          <p:cNvSpPr txBox="1"/>
          <p:nvPr/>
        </p:nvSpPr>
        <p:spPr>
          <a:xfrm>
            <a:off x="1318976" y="1269842"/>
            <a:ext cx="4941538" cy="400110"/>
          </a:xfrm>
          <a:prstGeom prst="rect">
            <a:avLst/>
          </a:prstGeom>
          <a:noFill/>
        </p:spPr>
        <p:txBody>
          <a:bodyPr wrap="square" rtlCol="0">
            <a:spAutoFit/>
          </a:bodyPr>
          <a:lstStyle/>
          <a:p>
            <a:pPr defTabSz="457200"/>
            <a:r>
              <a:rPr lang="fr-FR" sz="2000" b="1" dirty="0">
                <a:latin typeface="Calibri"/>
              </a:rPr>
              <a:t>Analyse exploratoire des données</a:t>
            </a:r>
          </a:p>
        </p:txBody>
      </p:sp>
      <p:grpSp>
        <p:nvGrpSpPr>
          <p:cNvPr id="11" name="Groupe 10">
            <a:extLst>
              <a:ext uri="{FF2B5EF4-FFF2-40B4-BE49-F238E27FC236}">
                <a16:creationId xmlns:a16="http://schemas.microsoft.com/office/drawing/2014/main" id="{F73C9807-D8CC-3860-FB2A-6BDD4182246C}"/>
              </a:ext>
            </a:extLst>
          </p:cNvPr>
          <p:cNvGrpSpPr/>
          <p:nvPr/>
        </p:nvGrpSpPr>
        <p:grpSpPr>
          <a:xfrm>
            <a:off x="336364" y="1265987"/>
            <a:ext cx="618862" cy="430887"/>
            <a:chOff x="2476500" y="4514434"/>
            <a:chExt cx="1142999" cy="921743"/>
          </a:xfrm>
        </p:grpSpPr>
        <p:sp>
          <p:nvSpPr>
            <p:cNvPr id="12" name="Google Shape;833;p42">
              <a:extLst>
                <a:ext uri="{FF2B5EF4-FFF2-40B4-BE49-F238E27FC236}">
                  <a16:creationId xmlns:a16="http://schemas.microsoft.com/office/drawing/2014/main" id="{48F6163E-57F4-CC9D-B8D1-73F81BB492FE}"/>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45713" tIns="45713" rIns="45713" bIns="45713" anchor="ctr" anchorCtr="0">
              <a:noAutofit/>
            </a:bodyPr>
            <a:lstStyle/>
            <a:p>
              <a:pPr defTabSz="457200"/>
              <a:endParaRPr sz="600">
                <a:solidFill>
                  <a:prstClr val="black"/>
                </a:solidFill>
                <a:latin typeface="Calibri"/>
              </a:endParaRPr>
            </a:p>
          </p:txBody>
        </p:sp>
        <p:sp>
          <p:nvSpPr>
            <p:cNvPr id="13" name="ZoneTexte 12">
              <a:extLst>
                <a:ext uri="{FF2B5EF4-FFF2-40B4-BE49-F238E27FC236}">
                  <a16:creationId xmlns:a16="http://schemas.microsoft.com/office/drawing/2014/main" id="{CDF71FBA-709D-1E3C-94A9-8A3C17EE674E}"/>
                </a:ext>
              </a:extLst>
            </p:cNvPr>
            <p:cNvSpPr txBox="1"/>
            <p:nvPr/>
          </p:nvSpPr>
          <p:spPr>
            <a:xfrm>
              <a:off x="2659210" y="4514434"/>
              <a:ext cx="792685" cy="921743"/>
            </a:xfrm>
            <a:prstGeom prst="rect">
              <a:avLst/>
            </a:prstGeom>
            <a:noFill/>
          </p:spPr>
          <p:txBody>
            <a:bodyPr wrap="square" rtlCol="0">
              <a:spAutoFit/>
            </a:bodyPr>
            <a:lstStyle/>
            <a:p>
              <a:pPr defTabSz="457200"/>
              <a:r>
                <a:rPr lang="fr-FR" sz="2200" b="1" dirty="0">
                  <a:solidFill>
                    <a:srgbClr val="F2FFFF"/>
                  </a:solidFill>
                  <a:latin typeface="Calibri"/>
                </a:rPr>
                <a:t>2</a:t>
              </a:r>
            </a:p>
          </p:txBody>
        </p:sp>
      </p:grpSp>
      <p:grpSp>
        <p:nvGrpSpPr>
          <p:cNvPr id="17" name="Groupe 16">
            <a:extLst>
              <a:ext uri="{FF2B5EF4-FFF2-40B4-BE49-F238E27FC236}">
                <a16:creationId xmlns:a16="http://schemas.microsoft.com/office/drawing/2014/main" id="{84EB6451-6C40-97D2-120C-664620446755}"/>
              </a:ext>
            </a:extLst>
          </p:cNvPr>
          <p:cNvGrpSpPr/>
          <p:nvPr/>
        </p:nvGrpSpPr>
        <p:grpSpPr>
          <a:xfrm>
            <a:off x="336364" y="1831818"/>
            <a:ext cx="618862" cy="430887"/>
            <a:chOff x="2476500" y="4514434"/>
            <a:chExt cx="1142999" cy="921743"/>
          </a:xfrm>
        </p:grpSpPr>
        <p:sp>
          <p:nvSpPr>
            <p:cNvPr id="18" name="Google Shape;833;p42">
              <a:extLst>
                <a:ext uri="{FF2B5EF4-FFF2-40B4-BE49-F238E27FC236}">
                  <a16:creationId xmlns:a16="http://schemas.microsoft.com/office/drawing/2014/main" id="{D2C948D4-1888-953A-DDFF-721F1408288E}"/>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45713" tIns="45713" rIns="45713" bIns="45713" anchor="ctr" anchorCtr="0">
              <a:noAutofit/>
            </a:bodyPr>
            <a:lstStyle/>
            <a:p>
              <a:pPr defTabSz="457200"/>
              <a:endParaRPr sz="600">
                <a:solidFill>
                  <a:prstClr val="black"/>
                </a:solidFill>
                <a:latin typeface="Calibri"/>
              </a:endParaRPr>
            </a:p>
          </p:txBody>
        </p:sp>
        <p:sp>
          <p:nvSpPr>
            <p:cNvPr id="19" name="ZoneTexte 18">
              <a:extLst>
                <a:ext uri="{FF2B5EF4-FFF2-40B4-BE49-F238E27FC236}">
                  <a16:creationId xmlns:a16="http://schemas.microsoft.com/office/drawing/2014/main" id="{F2EBDA58-31E4-0F07-8D55-CDDA5959D25B}"/>
                </a:ext>
              </a:extLst>
            </p:cNvPr>
            <p:cNvSpPr txBox="1"/>
            <p:nvPr/>
          </p:nvSpPr>
          <p:spPr>
            <a:xfrm>
              <a:off x="2659210" y="4514434"/>
              <a:ext cx="792685" cy="921743"/>
            </a:xfrm>
            <a:prstGeom prst="rect">
              <a:avLst/>
            </a:prstGeom>
            <a:noFill/>
          </p:spPr>
          <p:txBody>
            <a:bodyPr wrap="square" rtlCol="0">
              <a:spAutoFit/>
            </a:bodyPr>
            <a:lstStyle/>
            <a:p>
              <a:pPr defTabSz="457200"/>
              <a:r>
                <a:rPr lang="fr-FR" sz="2200" b="1" dirty="0">
                  <a:solidFill>
                    <a:srgbClr val="F2FFFF"/>
                  </a:solidFill>
                  <a:latin typeface="Calibri"/>
                </a:rPr>
                <a:t>3</a:t>
              </a:r>
            </a:p>
          </p:txBody>
        </p:sp>
      </p:grpSp>
      <p:grpSp>
        <p:nvGrpSpPr>
          <p:cNvPr id="20" name="Groupe 19">
            <a:extLst>
              <a:ext uri="{FF2B5EF4-FFF2-40B4-BE49-F238E27FC236}">
                <a16:creationId xmlns:a16="http://schemas.microsoft.com/office/drawing/2014/main" id="{398A2816-E022-5A5E-F188-CF23CC513B88}"/>
              </a:ext>
            </a:extLst>
          </p:cNvPr>
          <p:cNvGrpSpPr/>
          <p:nvPr/>
        </p:nvGrpSpPr>
        <p:grpSpPr>
          <a:xfrm>
            <a:off x="336364" y="2364728"/>
            <a:ext cx="618862" cy="430887"/>
            <a:chOff x="2476500" y="4514434"/>
            <a:chExt cx="1142999" cy="921743"/>
          </a:xfrm>
        </p:grpSpPr>
        <p:sp>
          <p:nvSpPr>
            <p:cNvPr id="21" name="Google Shape;833;p42">
              <a:extLst>
                <a:ext uri="{FF2B5EF4-FFF2-40B4-BE49-F238E27FC236}">
                  <a16:creationId xmlns:a16="http://schemas.microsoft.com/office/drawing/2014/main" id="{D16B81FA-C3E8-3B14-0E69-4B95A4CB2BD0}"/>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45713" tIns="45713" rIns="45713" bIns="45713" anchor="ctr" anchorCtr="0">
              <a:noAutofit/>
            </a:bodyPr>
            <a:lstStyle/>
            <a:p>
              <a:pPr defTabSz="457200"/>
              <a:endParaRPr sz="600">
                <a:solidFill>
                  <a:prstClr val="black"/>
                </a:solidFill>
                <a:latin typeface="Calibri"/>
              </a:endParaRPr>
            </a:p>
          </p:txBody>
        </p:sp>
        <p:sp>
          <p:nvSpPr>
            <p:cNvPr id="22" name="ZoneTexte 21">
              <a:extLst>
                <a:ext uri="{FF2B5EF4-FFF2-40B4-BE49-F238E27FC236}">
                  <a16:creationId xmlns:a16="http://schemas.microsoft.com/office/drawing/2014/main" id="{DD80B53B-CC01-AE02-3F1D-2E7035A8241B}"/>
                </a:ext>
              </a:extLst>
            </p:cNvPr>
            <p:cNvSpPr txBox="1"/>
            <p:nvPr/>
          </p:nvSpPr>
          <p:spPr>
            <a:xfrm>
              <a:off x="2659210" y="4514434"/>
              <a:ext cx="792685" cy="921743"/>
            </a:xfrm>
            <a:prstGeom prst="rect">
              <a:avLst/>
            </a:prstGeom>
            <a:noFill/>
          </p:spPr>
          <p:txBody>
            <a:bodyPr wrap="square" rtlCol="0">
              <a:spAutoFit/>
            </a:bodyPr>
            <a:lstStyle/>
            <a:p>
              <a:pPr defTabSz="457200"/>
              <a:r>
                <a:rPr lang="fr-FR" sz="2200" b="1" dirty="0">
                  <a:solidFill>
                    <a:srgbClr val="F2FFFF"/>
                  </a:solidFill>
                  <a:latin typeface="Calibri"/>
                </a:rPr>
                <a:t>4</a:t>
              </a:r>
            </a:p>
          </p:txBody>
        </p:sp>
      </p:grpSp>
      <p:grpSp>
        <p:nvGrpSpPr>
          <p:cNvPr id="23" name="Groupe 22">
            <a:extLst>
              <a:ext uri="{FF2B5EF4-FFF2-40B4-BE49-F238E27FC236}">
                <a16:creationId xmlns:a16="http://schemas.microsoft.com/office/drawing/2014/main" id="{965DFA0B-A5F7-16D2-EAD2-CBDAD135DBEC}"/>
              </a:ext>
            </a:extLst>
          </p:cNvPr>
          <p:cNvGrpSpPr/>
          <p:nvPr/>
        </p:nvGrpSpPr>
        <p:grpSpPr>
          <a:xfrm>
            <a:off x="336364" y="2926829"/>
            <a:ext cx="618862" cy="430887"/>
            <a:chOff x="2476500" y="4514434"/>
            <a:chExt cx="1142999" cy="921743"/>
          </a:xfrm>
        </p:grpSpPr>
        <p:sp>
          <p:nvSpPr>
            <p:cNvPr id="24" name="Google Shape;833;p42">
              <a:extLst>
                <a:ext uri="{FF2B5EF4-FFF2-40B4-BE49-F238E27FC236}">
                  <a16:creationId xmlns:a16="http://schemas.microsoft.com/office/drawing/2014/main" id="{8F4E6984-441D-3F63-8591-99FE735DCF68}"/>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45713" tIns="45713" rIns="45713" bIns="45713" anchor="ctr" anchorCtr="0">
              <a:noAutofit/>
            </a:bodyPr>
            <a:lstStyle/>
            <a:p>
              <a:pPr defTabSz="457200"/>
              <a:endParaRPr sz="600">
                <a:solidFill>
                  <a:prstClr val="black"/>
                </a:solidFill>
                <a:latin typeface="Calibri"/>
              </a:endParaRPr>
            </a:p>
          </p:txBody>
        </p:sp>
        <p:sp>
          <p:nvSpPr>
            <p:cNvPr id="28" name="ZoneTexte 27">
              <a:extLst>
                <a:ext uri="{FF2B5EF4-FFF2-40B4-BE49-F238E27FC236}">
                  <a16:creationId xmlns:a16="http://schemas.microsoft.com/office/drawing/2014/main" id="{5DCC0196-3D4E-2B36-8605-BD29F7F309C2}"/>
                </a:ext>
              </a:extLst>
            </p:cNvPr>
            <p:cNvSpPr txBox="1"/>
            <p:nvPr/>
          </p:nvSpPr>
          <p:spPr>
            <a:xfrm>
              <a:off x="2659210" y="4514434"/>
              <a:ext cx="792685" cy="921743"/>
            </a:xfrm>
            <a:prstGeom prst="rect">
              <a:avLst/>
            </a:prstGeom>
            <a:noFill/>
          </p:spPr>
          <p:txBody>
            <a:bodyPr wrap="square" rtlCol="0">
              <a:spAutoFit/>
            </a:bodyPr>
            <a:lstStyle/>
            <a:p>
              <a:pPr defTabSz="457200"/>
              <a:r>
                <a:rPr lang="fr-FR" sz="2200" b="1" dirty="0">
                  <a:solidFill>
                    <a:srgbClr val="F2FFFF"/>
                  </a:solidFill>
                  <a:latin typeface="Calibri"/>
                </a:rPr>
                <a:t>5</a:t>
              </a:r>
            </a:p>
          </p:txBody>
        </p:sp>
      </p:grpSp>
      <p:grpSp>
        <p:nvGrpSpPr>
          <p:cNvPr id="31" name="Group 4">
            <a:extLst>
              <a:ext uri="{FF2B5EF4-FFF2-40B4-BE49-F238E27FC236}">
                <a16:creationId xmlns:a16="http://schemas.microsoft.com/office/drawing/2014/main" id="{BFC1A67C-DA89-0D32-8984-95BA5BC67F90}"/>
              </a:ext>
            </a:extLst>
          </p:cNvPr>
          <p:cNvGrpSpPr/>
          <p:nvPr/>
        </p:nvGrpSpPr>
        <p:grpSpPr>
          <a:xfrm rot="16200000" flipH="1">
            <a:off x="4549843" y="-492062"/>
            <a:ext cx="81308" cy="8002825"/>
            <a:chOff x="-28166894" y="-78383"/>
            <a:chExt cx="874407" cy="3339659"/>
          </a:xfrm>
          <a:solidFill>
            <a:srgbClr val="1F497D"/>
          </a:solidFill>
        </p:grpSpPr>
        <p:sp>
          <p:nvSpPr>
            <p:cNvPr id="32" name="Freeform 5">
              <a:extLst>
                <a:ext uri="{FF2B5EF4-FFF2-40B4-BE49-F238E27FC236}">
                  <a16:creationId xmlns:a16="http://schemas.microsoft.com/office/drawing/2014/main" id="{84C27B0E-3B5A-2193-9ADE-21FB5C1D84D1}"/>
                </a:ext>
              </a:extLst>
            </p:cNvPr>
            <p:cNvSpPr/>
            <p:nvPr/>
          </p:nvSpPr>
          <p:spPr>
            <a:xfrm>
              <a:off x="-28166894" y="-78383"/>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33" name="TextBox 4">
            <a:extLst>
              <a:ext uri="{FF2B5EF4-FFF2-40B4-BE49-F238E27FC236}">
                <a16:creationId xmlns:a16="http://schemas.microsoft.com/office/drawing/2014/main" id="{2F028FD5-644A-3B77-8826-4B6DE723D5D0}"/>
              </a:ext>
            </a:extLst>
          </p:cNvPr>
          <p:cNvSpPr txBox="1"/>
          <p:nvPr/>
        </p:nvSpPr>
        <p:spPr>
          <a:xfrm>
            <a:off x="130163" y="2956912"/>
            <a:ext cx="3810000" cy="308161"/>
          </a:xfrm>
          <a:prstGeom prst="rect">
            <a:avLst/>
          </a:prstGeom>
        </p:spPr>
        <p:txBody>
          <a:bodyPr lIns="0" tIns="0" rIns="0" bIns="0" rtlCol="0" anchor="t">
            <a:spAutoFit/>
          </a:bodyPr>
          <a:lstStyle/>
          <a:p>
            <a:pPr algn="ctr" defTabSz="457200">
              <a:lnSpc>
                <a:spcPts val="2520"/>
              </a:lnSpc>
              <a:defRPr/>
            </a:pPr>
            <a:r>
              <a:rPr lang="en-US" sz="2000" b="1" dirty="0">
                <a:latin typeface="Calibri"/>
              </a:rPr>
              <a:t>Conclusion</a:t>
            </a:r>
            <a:r>
              <a:rPr lang="en-US" b="1" dirty="0">
                <a:solidFill>
                  <a:srgbClr val="FFFFFF"/>
                </a:solidFill>
                <a:latin typeface="Calibri"/>
              </a:rPr>
              <a:t> </a:t>
            </a:r>
          </a:p>
        </p:txBody>
      </p:sp>
      <p:sp>
        <p:nvSpPr>
          <p:cNvPr id="2" name="ZoneTexte 1">
            <a:extLst>
              <a:ext uri="{FF2B5EF4-FFF2-40B4-BE49-F238E27FC236}">
                <a16:creationId xmlns:a16="http://schemas.microsoft.com/office/drawing/2014/main" id="{AA9B0276-E33C-FF29-3F9D-CAF79896786D}"/>
              </a:ext>
            </a:extLst>
          </p:cNvPr>
          <p:cNvSpPr txBox="1"/>
          <p:nvPr/>
        </p:nvSpPr>
        <p:spPr>
          <a:xfrm>
            <a:off x="1347319" y="1816545"/>
            <a:ext cx="3009900" cy="400110"/>
          </a:xfrm>
          <a:prstGeom prst="rect">
            <a:avLst/>
          </a:prstGeom>
          <a:noFill/>
        </p:spPr>
        <p:txBody>
          <a:bodyPr wrap="square" rtlCol="0">
            <a:spAutoFit/>
          </a:bodyPr>
          <a:lstStyle/>
          <a:p>
            <a:pPr defTabSz="457200"/>
            <a:r>
              <a:rPr lang="fr-FR" sz="2000" b="1" dirty="0">
                <a:latin typeface="Calibri"/>
              </a:rPr>
              <a:t>Modélisation</a:t>
            </a:r>
          </a:p>
        </p:txBody>
      </p:sp>
      <p:sp>
        <p:nvSpPr>
          <p:cNvPr id="4" name="ZoneTexte 3">
            <a:extLst>
              <a:ext uri="{FF2B5EF4-FFF2-40B4-BE49-F238E27FC236}">
                <a16:creationId xmlns:a16="http://schemas.microsoft.com/office/drawing/2014/main" id="{8039EB4C-83A2-0312-4AC0-55337558E189}"/>
              </a:ext>
            </a:extLst>
          </p:cNvPr>
          <p:cNvSpPr txBox="1"/>
          <p:nvPr/>
        </p:nvSpPr>
        <p:spPr>
          <a:xfrm>
            <a:off x="1336157" y="2333051"/>
            <a:ext cx="3009900" cy="400110"/>
          </a:xfrm>
          <a:prstGeom prst="rect">
            <a:avLst/>
          </a:prstGeom>
          <a:noFill/>
        </p:spPr>
        <p:txBody>
          <a:bodyPr wrap="square" rtlCol="0">
            <a:spAutoFit/>
          </a:bodyPr>
          <a:lstStyle/>
          <a:p>
            <a:pPr defTabSz="457200"/>
            <a:r>
              <a:rPr lang="fr-FR" sz="2000" b="1" dirty="0">
                <a:latin typeface="Calibri"/>
              </a:rPr>
              <a:t>Implémentation</a:t>
            </a:r>
          </a:p>
        </p:txBody>
      </p:sp>
      <p:pic>
        <p:nvPicPr>
          <p:cNvPr id="3" name="Image 2">
            <a:extLst>
              <a:ext uri="{FF2B5EF4-FFF2-40B4-BE49-F238E27FC236}">
                <a16:creationId xmlns:a16="http://schemas.microsoft.com/office/drawing/2014/main" id="{DA0D50B8-3AF8-B9B8-B4FE-5B5522C2235A}"/>
              </a:ext>
            </a:extLst>
          </p:cNvPr>
          <p:cNvPicPr>
            <a:picLocks noChangeAspect="1"/>
          </p:cNvPicPr>
          <p:nvPr/>
        </p:nvPicPr>
        <p:blipFill>
          <a:blip r:embed="rId3"/>
          <a:stretch>
            <a:fillRect/>
          </a:stretch>
        </p:blipFill>
        <p:spPr>
          <a:xfrm>
            <a:off x="313258" y="3676654"/>
            <a:ext cx="792433" cy="663663"/>
          </a:xfrm>
          <a:prstGeom prst="rect">
            <a:avLst/>
          </a:prstGeom>
        </p:spPr>
      </p:pic>
      <p:pic>
        <p:nvPicPr>
          <p:cNvPr id="10" name="Image 9">
            <a:extLst>
              <a:ext uri="{FF2B5EF4-FFF2-40B4-BE49-F238E27FC236}">
                <a16:creationId xmlns:a16="http://schemas.microsoft.com/office/drawing/2014/main" id="{74AD315B-AABF-3D28-ED2F-E3CF5B1C82E8}"/>
              </a:ext>
            </a:extLst>
          </p:cNvPr>
          <p:cNvPicPr>
            <a:picLocks noChangeAspect="1"/>
          </p:cNvPicPr>
          <p:nvPr/>
        </p:nvPicPr>
        <p:blipFill>
          <a:blip r:embed="rId4"/>
          <a:stretch>
            <a:fillRect/>
          </a:stretch>
        </p:blipFill>
        <p:spPr>
          <a:xfrm>
            <a:off x="497986" y="3769297"/>
            <a:ext cx="457240" cy="481626"/>
          </a:xfrm>
          <a:prstGeom prst="rect">
            <a:avLst/>
          </a:prstGeom>
        </p:spPr>
      </p:pic>
      <p:sp>
        <p:nvSpPr>
          <p:cNvPr id="14" name="Text 4"/>
          <p:cNvSpPr/>
          <p:nvPr/>
        </p:nvSpPr>
        <p:spPr>
          <a:xfrm>
            <a:off x="268756" y="4336899"/>
            <a:ext cx="937757" cy="307777"/>
          </a:xfrm>
          <a:prstGeom prst="rect">
            <a:avLst/>
          </a:prstGeom>
          <a:noFill/>
          <a:ln/>
        </p:spPr>
        <p:txBody>
          <a:bodyPr wrap="none" lIns="0" tIns="0" rIns="0" bIns="0" rtlCol="0" anchor="ctr">
            <a:spAutoFit/>
          </a:bodyPr>
          <a:lstStyle/>
          <a:p>
            <a:pPr marL="0" indent="0">
              <a:buNone/>
            </a:pPr>
            <a:r>
              <a:rPr lang="en-US" sz="2000" b="1" dirty="0">
                <a:solidFill>
                  <a:srgbClr val="1E293B"/>
                </a:solidFill>
                <a:ea typeface="Inter" pitchFamily="34" charset="-122"/>
                <a:cs typeface="Inter" pitchFamily="34" charset="-120"/>
              </a:rPr>
              <a:t>Données</a:t>
            </a:r>
            <a:endParaRPr lang="en-US" sz="2000" dirty="0"/>
          </a:p>
        </p:txBody>
      </p:sp>
      <p:sp>
        <p:nvSpPr>
          <p:cNvPr id="15" name="Text 5"/>
          <p:cNvSpPr/>
          <p:nvPr/>
        </p:nvSpPr>
        <p:spPr>
          <a:xfrm>
            <a:off x="130163" y="4632995"/>
            <a:ext cx="1490473" cy="215444"/>
          </a:xfrm>
          <a:prstGeom prst="rect">
            <a:avLst/>
          </a:prstGeom>
          <a:noFill/>
          <a:ln/>
        </p:spPr>
        <p:txBody>
          <a:bodyPr wrap="none" lIns="0" tIns="0" rIns="0" bIns="0" rtlCol="0" anchor="ctr">
            <a:spAutoFit/>
          </a:bodyPr>
          <a:lstStyle/>
          <a:p>
            <a:pPr marL="0" indent="0" algn="ctr">
              <a:buNone/>
            </a:pPr>
            <a:r>
              <a:rPr lang="en-US" sz="1400" b="1" dirty="0">
                <a:solidFill>
                  <a:schemeClr val="tx2">
                    <a:lumMod val="75000"/>
                  </a:schemeClr>
                </a:solidFill>
                <a:ea typeface="Inter" pitchFamily="34" charset="-122"/>
                <a:cs typeface="Inter" pitchFamily="34" charset="-120"/>
              </a:rPr>
              <a:t>Mall_Customers.csv</a:t>
            </a:r>
            <a:endParaRPr lang="en-US" sz="1400" b="1" dirty="0">
              <a:solidFill>
                <a:schemeClr val="tx2">
                  <a:lumMod val="75000"/>
                </a:schemeClr>
              </a:solidFill>
            </a:endParaRPr>
          </a:p>
        </p:txBody>
      </p:sp>
      <p:sp>
        <p:nvSpPr>
          <p:cNvPr id="29" name="Shape 9">
            <a:extLst>
              <a:ext uri="{FF2B5EF4-FFF2-40B4-BE49-F238E27FC236}">
                <a16:creationId xmlns:a16="http://schemas.microsoft.com/office/drawing/2014/main" id="{3A6A9DF1-67BA-FE76-81DF-8B819810424C}"/>
              </a:ext>
            </a:extLst>
          </p:cNvPr>
          <p:cNvSpPr/>
          <p:nvPr/>
        </p:nvSpPr>
        <p:spPr>
          <a:xfrm>
            <a:off x="2851944" y="3676654"/>
            <a:ext cx="792433" cy="676082"/>
          </a:xfrm>
          <a:prstGeom prst="rect">
            <a:avLst/>
          </a:prstGeom>
          <a:solidFill>
            <a:srgbClr val="A855F7"/>
          </a:solidFill>
          <a:ln/>
        </p:spPr>
      </p:sp>
      <p:sp>
        <p:nvSpPr>
          <p:cNvPr id="34" name="ZoneTexte 33">
            <a:extLst>
              <a:ext uri="{FF2B5EF4-FFF2-40B4-BE49-F238E27FC236}">
                <a16:creationId xmlns:a16="http://schemas.microsoft.com/office/drawing/2014/main" id="{25FFEA65-A679-D275-FCAE-A06A69617D51}"/>
              </a:ext>
            </a:extLst>
          </p:cNvPr>
          <p:cNvSpPr txBox="1"/>
          <p:nvPr/>
        </p:nvSpPr>
        <p:spPr>
          <a:xfrm>
            <a:off x="2619652" y="4347239"/>
            <a:ext cx="1389523" cy="369332"/>
          </a:xfrm>
          <a:prstGeom prst="rect">
            <a:avLst/>
          </a:prstGeom>
          <a:noFill/>
        </p:spPr>
        <p:txBody>
          <a:bodyPr wrap="square">
            <a:spAutoFit/>
          </a:bodyPr>
          <a:lstStyle/>
          <a:p>
            <a:pPr marL="0" indent="0">
              <a:buNone/>
            </a:pPr>
            <a:r>
              <a:rPr lang="en-US" b="1" dirty="0">
                <a:solidFill>
                  <a:srgbClr val="1E293B"/>
                </a:solidFill>
                <a:ea typeface="Inter" pitchFamily="34" charset="-122"/>
                <a:cs typeface="Inter" pitchFamily="34" charset="-120"/>
              </a:rPr>
              <a:t>Modèle ML</a:t>
            </a:r>
            <a:endParaRPr lang="en-US" dirty="0"/>
          </a:p>
        </p:txBody>
      </p:sp>
      <p:sp>
        <p:nvSpPr>
          <p:cNvPr id="35" name="Text 11">
            <a:extLst>
              <a:ext uri="{FF2B5EF4-FFF2-40B4-BE49-F238E27FC236}">
                <a16:creationId xmlns:a16="http://schemas.microsoft.com/office/drawing/2014/main" id="{4BED6FA0-6E09-36F2-86AA-44953B6BBA05}"/>
              </a:ext>
            </a:extLst>
          </p:cNvPr>
          <p:cNvSpPr/>
          <p:nvPr/>
        </p:nvSpPr>
        <p:spPr>
          <a:xfrm>
            <a:off x="2878109" y="4653201"/>
            <a:ext cx="792432" cy="215444"/>
          </a:xfrm>
          <a:prstGeom prst="rect">
            <a:avLst/>
          </a:prstGeom>
          <a:noFill/>
          <a:ln/>
        </p:spPr>
        <p:txBody>
          <a:bodyPr wrap="square" lIns="0" tIns="0" rIns="0" bIns="0" rtlCol="0" anchor="ctr">
            <a:spAutoFit/>
          </a:bodyPr>
          <a:lstStyle/>
          <a:p>
            <a:pPr marL="0" indent="0" algn="ctr">
              <a:buNone/>
            </a:pPr>
            <a:r>
              <a:rPr lang="en-US" sz="1400" b="1" dirty="0">
                <a:solidFill>
                  <a:schemeClr val="tx2">
                    <a:lumMod val="75000"/>
                  </a:schemeClr>
                </a:solidFill>
                <a:ea typeface="Inter" pitchFamily="34" charset="-122"/>
                <a:cs typeface="Inter" pitchFamily="34" charset="-120"/>
              </a:rPr>
              <a:t>K-Means</a:t>
            </a:r>
            <a:endParaRPr lang="en-US" sz="1400" b="1" dirty="0">
              <a:solidFill>
                <a:schemeClr val="tx2">
                  <a:lumMod val="75000"/>
                </a:schemeClr>
              </a:solidFill>
            </a:endParaRPr>
          </a:p>
        </p:txBody>
      </p:sp>
      <p:pic>
        <p:nvPicPr>
          <p:cNvPr id="36" name="Image 2" descr="preencoded.png">
            <a:extLst>
              <a:ext uri="{FF2B5EF4-FFF2-40B4-BE49-F238E27FC236}">
                <a16:creationId xmlns:a16="http://schemas.microsoft.com/office/drawing/2014/main" id="{8ED919F7-4602-4BC6-B7B7-A7EEDB152416}"/>
              </a:ext>
            </a:extLst>
          </p:cNvPr>
          <p:cNvPicPr>
            <a:picLocks noChangeAspect="1"/>
          </p:cNvPicPr>
          <p:nvPr/>
        </p:nvPicPr>
        <p:blipFill>
          <a:blip r:embed="rId5"/>
          <a:stretch>
            <a:fillRect/>
          </a:stretch>
        </p:blipFill>
        <p:spPr>
          <a:xfrm>
            <a:off x="2985082" y="3752321"/>
            <a:ext cx="526155" cy="526155"/>
          </a:xfrm>
          <a:prstGeom prst="rect">
            <a:avLst/>
          </a:prstGeom>
        </p:spPr>
      </p:pic>
      <p:sp>
        <p:nvSpPr>
          <p:cNvPr id="37" name="Shape 15">
            <a:extLst>
              <a:ext uri="{FF2B5EF4-FFF2-40B4-BE49-F238E27FC236}">
                <a16:creationId xmlns:a16="http://schemas.microsoft.com/office/drawing/2014/main" id="{E07232FA-5702-1CA9-CA6C-9D35438CEFEB}"/>
              </a:ext>
            </a:extLst>
          </p:cNvPr>
          <p:cNvSpPr/>
          <p:nvPr/>
        </p:nvSpPr>
        <p:spPr>
          <a:xfrm>
            <a:off x="5390630" y="3676654"/>
            <a:ext cx="834376" cy="676083"/>
          </a:xfrm>
          <a:prstGeom prst="rect">
            <a:avLst/>
          </a:prstGeom>
          <a:solidFill>
            <a:srgbClr val="60A5FA"/>
          </a:solidFill>
          <a:ln/>
        </p:spPr>
      </p:sp>
      <p:pic>
        <p:nvPicPr>
          <p:cNvPr id="38" name="Image 3" descr="preencoded.png"/>
          <p:cNvPicPr>
            <a:picLocks noChangeAspect="1"/>
          </p:cNvPicPr>
          <p:nvPr/>
        </p:nvPicPr>
        <p:blipFill>
          <a:blip r:embed="rId6"/>
          <a:stretch>
            <a:fillRect/>
          </a:stretch>
        </p:blipFill>
        <p:spPr>
          <a:xfrm>
            <a:off x="5581314" y="3775984"/>
            <a:ext cx="453007" cy="478828"/>
          </a:xfrm>
          <a:prstGeom prst="rect">
            <a:avLst/>
          </a:prstGeom>
        </p:spPr>
      </p:pic>
      <p:sp>
        <p:nvSpPr>
          <p:cNvPr id="40" name="ZoneTexte 39">
            <a:extLst>
              <a:ext uri="{FF2B5EF4-FFF2-40B4-BE49-F238E27FC236}">
                <a16:creationId xmlns:a16="http://schemas.microsoft.com/office/drawing/2014/main" id="{ED90A070-307C-C6DD-BC9D-FAB1F04FEAD4}"/>
              </a:ext>
            </a:extLst>
          </p:cNvPr>
          <p:cNvSpPr txBox="1"/>
          <p:nvPr/>
        </p:nvSpPr>
        <p:spPr>
          <a:xfrm>
            <a:off x="5581314" y="4345432"/>
            <a:ext cx="4701396" cy="369332"/>
          </a:xfrm>
          <a:prstGeom prst="rect">
            <a:avLst/>
          </a:prstGeom>
          <a:noFill/>
        </p:spPr>
        <p:txBody>
          <a:bodyPr wrap="square">
            <a:spAutoFit/>
          </a:bodyPr>
          <a:lstStyle/>
          <a:p>
            <a:pPr marL="0" indent="0">
              <a:buNone/>
            </a:pPr>
            <a:r>
              <a:rPr lang="en-US" sz="1800" b="1" dirty="0">
                <a:solidFill>
                  <a:srgbClr val="1E293B"/>
                </a:solidFill>
                <a:ea typeface="Inter" pitchFamily="34" charset="-122"/>
                <a:cs typeface="Inter" pitchFamily="34" charset="-120"/>
              </a:rPr>
              <a:t>API</a:t>
            </a:r>
            <a:endParaRPr lang="en-US" sz="1800" dirty="0"/>
          </a:p>
        </p:txBody>
      </p:sp>
      <p:sp>
        <p:nvSpPr>
          <p:cNvPr id="41" name="Text 17"/>
          <p:cNvSpPr/>
          <p:nvPr/>
        </p:nvSpPr>
        <p:spPr>
          <a:xfrm>
            <a:off x="5430214" y="4644676"/>
            <a:ext cx="764249" cy="215444"/>
          </a:xfrm>
          <a:prstGeom prst="rect">
            <a:avLst/>
          </a:prstGeom>
          <a:noFill/>
          <a:ln/>
        </p:spPr>
        <p:txBody>
          <a:bodyPr wrap="square" lIns="0" tIns="0" rIns="0" bIns="0" rtlCol="0" anchor="ctr">
            <a:spAutoFit/>
          </a:bodyPr>
          <a:lstStyle/>
          <a:p>
            <a:pPr marL="0" indent="0" algn="ctr">
              <a:buNone/>
            </a:pPr>
            <a:r>
              <a:rPr lang="en-US" sz="1400" b="1" dirty="0">
                <a:solidFill>
                  <a:schemeClr val="tx2">
                    <a:lumMod val="75000"/>
                  </a:schemeClr>
                </a:solidFill>
                <a:ea typeface="Inter" pitchFamily="34" charset="-122"/>
                <a:cs typeface="Inter" pitchFamily="34" charset="-120"/>
              </a:rPr>
              <a:t>Fast API</a:t>
            </a:r>
            <a:endParaRPr lang="en-US" sz="1400" b="1" dirty="0">
              <a:solidFill>
                <a:schemeClr val="tx2">
                  <a:lumMod val="75000"/>
                </a:schemeClr>
              </a:solidFill>
            </a:endParaRPr>
          </a:p>
        </p:txBody>
      </p:sp>
      <p:sp>
        <p:nvSpPr>
          <p:cNvPr id="42" name="Shape 21"/>
          <p:cNvSpPr/>
          <p:nvPr/>
        </p:nvSpPr>
        <p:spPr>
          <a:xfrm>
            <a:off x="7932012" y="3677356"/>
            <a:ext cx="834376" cy="676083"/>
          </a:xfrm>
          <a:prstGeom prst="rect">
            <a:avLst/>
          </a:prstGeom>
          <a:solidFill>
            <a:srgbClr val="FBBF24"/>
          </a:solidFill>
          <a:ln/>
        </p:spPr>
      </p:sp>
      <p:sp>
        <p:nvSpPr>
          <p:cNvPr id="43" name="Text 22">
            <a:extLst>
              <a:ext uri="{FF2B5EF4-FFF2-40B4-BE49-F238E27FC236}">
                <a16:creationId xmlns:a16="http://schemas.microsoft.com/office/drawing/2014/main" id="{69A14F0D-7867-FA23-0226-3F2A50DFB810}"/>
              </a:ext>
            </a:extLst>
          </p:cNvPr>
          <p:cNvSpPr/>
          <p:nvPr/>
        </p:nvSpPr>
        <p:spPr>
          <a:xfrm>
            <a:off x="7756653" y="4376209"/>
            <a:ext cx="1157433" cy="307777"/>
          </a:xfrm>
          <a:prstGeom prst="rect">
            <a:avLst/>
          </a:prstGeom>
          <a:noFill/>
          <a:ln/>
        </p:spPr>
        <p:txBody>
          <a:bodyPr wrap="none" lIns="0" tIns="0" rIns="0" bIns="0" rtlCol="0" anchor="ctr">
            <a:spAutoFit/>
          </a:bodyPr>
          <a:lstStyle/>
          <a:p>
            <a:pPr marL="0" indent="0">
              <a:buNone/>
            </a:pPr>
            <a:r>
              <a:rPr lang="en-US" sz="2000" b="1" dirty="0">
                <a:solidFill>
                  <a:srgbClr val="1E293B"/>
                </a:solidFill>
                <a:ea typeface="Inter" pitchFamily="34" charset="-122"/>
                <a:cs typeface="Inter" pitchFamily="34" charset="-120"/>
              </a:rPr>
              <a:t>Dashboard</a:t>
            </a:r>
            <a:endParaRPr lang="en-US" sz="2000" dirty="0"/>
          </a:p>
        </p:txBody>
      </p:sp>
      <p:cxnSp>
        <p:nvCxnSpPr>
          <p:cNvPr id="93" name="Connecteur droit avec flèche 92">
            <a:extLst>
              <a:ext uri="{FF2B5EF4-FFF2-40B4-BE49-F238E27FC236}">
                <a16:creationId xmlns:a16="http://schemas.microsoft.com/office/drawing/2014/main" id="{F4AA3466-A8E1-B61A-DDFC-6032F2D1CA9D}"/>
              </a:ext>
            </a:extLst>
          </p:cNvPr>
          <p:cNvCxnSpPr>
            <a:cxnSpLocks/>
          </p:cNvCxnSpPr>
          <p:nvPr/>
        </p:nvCxnSpPr>
        <p:spPr>
          <a:xfrm>
            <a:off x="1727190" y="4014619"/>
            <a:ext cx="48212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38E53E31-970F-9B10-0BA4-B438933DB543}"/>
              </a:ext>
            </a:extLst>
          </p:cNvPr>
          <p:cNvCxnSpPr>
            <a:cxnSpLocks/>
          </p:cNvCxnSpPr>
          <p:nvPr/>
        </p:nvCxnSpPr>
        <p:spPr>
          <a:xfrm>
            <a:off x="4330937" y="4040959"/>
            <a:ext cx="48212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FE7AA54F-A7AD-866D-6FAE-67564D25AE9A}"/>
              </a:ext>
            </a:extLst>
          </p:cNvPr>
          <p:cNvCxnSpPr>
            <a:cxnSpLocks/>
          </p:cNvCxnSpPr>
          <p:nvPr/>
        </p:nvCxnSpPr>
        <p:spPr>
          <a:xfrm>
            <a:off x="6982599" y="4047170"/>
            <a:ext cx="48212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46" name="Image 4" descr="preencoded.png"/>
          <p:cNvPicPr>
            <a:picLocks noChangeAspect="1"/>
          </p:cNvPicPr>
          <p:nvPr/>
        </p:nvPicPr>
        <p:blipFill>
          <a:blip r:embed="rId7"/>
          <a:stretch>
            <a:fillRect/>
          </a:stretch>
        </p:blipFill>
        <p:spPr>
          <a:xfrm>
            <a:off x="8161365" y="3816377"/>
            <a:ext cx="414339" cy="368301"/>
          </a:xfrm>
          <a:prstGeom prst="rect">
            <a:avLst/>
          </a:prstGeom>
        </p:spPr>
      </p:pic>
    </p:spTree>
    <p:extLst>
      <p:ext uri="{BB962C8B-B14F-4D97-AF65-F5344CB8AC3E}">
        <p14:creationId xmlns:p14="http://schemas.microsoft.com/office/powerpoint/2010/main" val="3801808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2833"/>
            <a:ext cx="9144000" cy="5137834"/>
          </a:xfrm>
          <a:prstGeom prst="rect">
            <a:avLst/>
          </a:prstGeom>
          <a:ln>
            <a:solidFill>
              <a:schemeClr val="tx1"/>
            </a:solidFill>
          </a:ln>
        </p:spPr>
      </p:pic>
      <p:sp>
        <p:nvSpPr>
          <p:cNvPr id="3" name="Text 0"/>
          <p:cNvSpPr/>
          <p:nvPr/>
        </p:nvSpPr>
        <p:spPr>
          <a:xfrm>
            <a:off x="285750" y="326938"/>
            <a:ext cx="8643938" cy="346249"/>
          </a:xfrm>
          <a:prstGeom prst="rect">
            <a:avLst/>
          </a:prstGeom>
          <a:noFill/>
          <a:ln/>
        </p:spPr>
        <p:txBody>
          <a:bodyPr wrap="square" lIns="0" tIns="0" rIns="0" bIns="0" rtlCol="0" anchor="ctr">
            <a:spAutoFit/>
          </a:bodyPr>
          <a:lstStyle/>
          <a:p>
            <a:pPr marL="0" indent="0" algn="ctr">
              <a:buNone/>
            </a:pPr>
            <a:r>
              <a:rPr lang="en-US" sz="2250" b="1" dirty="0">
                <a:solidFill>
                  <a:srgbClr val="1E40AF"/>
                </a:solidFill>
                <a:latin typeface="Inter" pitchFamily="34" charset="0"/>
                <a:ea typeface="Inter" pitchFamily="34" charset="-122"/>
                <a:cs typeface="Inter" pitchFamily="34" charset="-120"/>
              </a:rPr>
              <a:t>Impact Business et </a:t>
            </a:r>
            <a:r>
              <a:rPr lang="en-US" sz="2250" b="1" dirty="0" err="1">
                <a:solidFill>
                  <a:srgbClr val="1E40AF"/>
                </a:solidFill>
                <a:latin typeface="Inter" pitchFamily="34" charset="0"/>
                <a:ea typeface="Inter" pitchFamily="34" charset="-122"/>
                <a:cs typeface="Inter" pitchFamily="34" charset="-120"/>
              </a:rPr>
              <a:t>récommandations</a:t>
            </a:r>
            <a:endParaRPr lang="en-US" sz="2250" dirty="0"/>
          </a:p>
        </p:txBody>
      </p:sp>
      <p:sp>
        <p:nvSpPr>
          <p:cNvPr id="4" name="Shape 1"/>
          <p:cNvSpPr/>
          <p:nvPr/>
        </p:nvSpPr>
        <p:spPr>
          <a:xfrm>
            <a:off x="167091" y="863069"/>
            <a:ext cx="4196953" cy="3555058"/>
          </a:xfrm>
          <a:prstGeom prst="rect">
            <a:avLst/>
          </a:prstGeom>
          <a:solidFill>
            <a:srgbClr val="FFFFFF"/>
          </a:solidFill>
          <a:ln>
            <a:solidFill>
              <a:schemeClr val="tx1"/>
            </a:solidFill>
          </a:ln>
        </p:spPr>
        <p:txBody>
          <a:bodyPr/>
          <a:lstStyle/>
          <a:p>
            <a:endParaRPr lang="fr-FR" dirty="0"/>
          </a:p>
        </p:txBody>
      </p:sp>
      <p:sp>
        <p:nvSpPr>
          <p:cNvPr id="48" name="Text 40"/>
          <p:cNvSpPr/>
          <p:nvPr/>
        </p:nvSpPr>
        <p:spPr>
          <a:xfrm>
            <a:off x="256456" y="1090540"/>
            <a:ext cx="2043382" cy="246221"/>
          </a:xfrm>
          <a:prstGeom prst="rect">
            <a:avLst/>
          </a:prstGeom>
          <a:noFill/>
          <a:ln/>
        </p:spPr>
        <p:txBody>
          <a:bodyPr wrap="square" lIns="0" tIns="0" rIns="0" bIns="0" rtlCol="0" anchor="ctr">
            <a:spAutoFit/>
          </a:bodyPr>
          <a:lstStyle/>
          <a:p>
            <a:pPr marL="0" indent="0">
              <a:buNone/>
            </a:pPr>
            <a:r>
              <a:rPr lang="en-US" sz="1600" b="1" dirty="0">
                <a:solidFill>
                  <a:srgbClr val="1E40AF"/>
                </a:solidFill>
                <a:latin typeface="Inter" pitchFamily="34" charset="0"/>
                <a:ea typeface="Inter" pitchFamily="34" charset="-122"/>
                <a:cs typeface="Inter" pitchFamily="34" charset="-120"/>
              </a:rPr>
              <a:t>Applications Business</a:t>
            </a:r>
            <a:endParaRPr lang="en-US" sz="1600" dirty="0"/>
          </a:p>
        </p:txBody>
      </p:sp>
      <p:sp>
        <p:nvSpPr>
          <p:cNvPr id="49" name="Shape 41"/>
          <p:cNvSpPr/>
          <p:nvPr/>
        </p:nvSpPr>
        <p:spPr>
          <a:xfrm>
            <a:off x="2117608" y="1111295"/>
            <a:ext cx="2268179" cy="45719"/>
          </a:xfrm>
          <a:prstGeom prst="rect">
            <a:avLst/>
          </a:prstGeom>
          <a:solidFill>
            <a:srgbClr val="0070C0"/>
          </a:solidFill>
          <a:ln>
            <a:solidFill>
              <a:schemeClr val="accent1"/>
            </a:solidFill>
          </a:ln>
        </p:spPr>
      </p:sp>
      <p:pic>
        <p:nvPicPr>
          <p:cNvPr id="52" name="Image 6" descr="preencoded.png"/>
          <p:cNvPicPr>
            <a:picLocks noChangeAspect="1"/>
          </p:cNvPicPr>
          <p:nvPr/>
        </p:nvPicPr>
        <p:blipFill>
          <a:blip r:embed="rId4"/>
          <a:stretch>
            <a:fillRect/>
          </a:stretch>
        </p:blipFill>
        <p:spPr>
          <a:xfrm>
            <a:off x="4956870" y="1663043"/>
            <a:ext cx="80367" cy="80004"/>
          </a:xfrm>
          <a:prstGeom prst="rect">
            <a:avLst/>
          </a:prstGeom>
        </p:spPr>
      </p:pic>
      <p:sp>
        <p:nvSpPr>
          <p:cNvPr id="53" name="Text 44"/>
          <p:cNvSpPr/>
          <p:nvPr/>
        </p:nvSpPr>
        <p:spPr>
          <a:xfrm>
            <a:off x="285750" y="1489080"/>
            <a:ext cx="4084409"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Campagnes marketing personnalisées par segment</a:t>
            </a:r>
            <a:endParaRPr lang="en-US" sz="1400" dirty="0"/>
          </a:p>
        </p:txBody>
      </p:sp>
      <p:sp>
        <p:nvSpPr>
          <p:cNvPr id="58" name="Text 48"/>
          <p:cNvSpPr/>
          <p:nvPr/>
        </p:nvSpPr>
        <p:spPr>
          <a:xfrm>
            <a:off x="285750" y="1870634"/>
            <a:ext cx="3828629"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Optimisation du mix produits par zone du mall</a:t>
            </a:r>
            <a:endParaRPr lang="en-US" sz="1400" dirty="0"/>
          </a:p>
        </p:txBody>
      </p:sp>
      <p:sp>
        <p:nvSpPr>
          <p:cNvPr id="63" name="Text 52"/>
          <p:cNvSpPr/>
          <p:nvPr/>
        </p:nvSpPr>
        <p:spPr>
          <a:xfrm>
            <a:off x="285750" y="2255214"/>
            <a:ext cx="3561210"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Programmes de fidélité adaptés aux profils</a:t>
            </a:r>
            <a:endParaRPr lang="en-US" sz="1400" dirty="0"/>
          </a:p>
        </p:txBody>
      </p:sp>
      <p:sp>
        <p:nvSpPr>
          <p:cNvPr id="68" name="Text 56"/>
          <p:cNvSpPr/>
          <p:nvPr/>
        </p:nvSpPr>
        <p:spPr>
          <a:xfrm>
            <a:off x="297618" y="2604127"/>
            <a:ext cx="3253642"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Événements ciblés selon les personas</a:t>
            </a:r>
            <a:endParaRPr lang="en-US" sz="1400" dirty="0"/>
          </a:p>
        </p:txBody>
      </p:sp>
      <p:sp>
        <p:nvSpPr>
          <p:cNvPr id="73" name="Text 60"/>
          <p:cNvSpPr/>
          <p:nvPr/>
        </p:nvSpPr>
        <p:spPr>
          <a:xfrm>
            <a:off x="297618" y="2965525"/>
            <a:ext cx="2914229"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Stratégies de pricing différenciées</a:t>
            </a:r>
            <a:endParaRPr lang="en-US" sz="1400" dirty="0"/>
          </a:p>
        </p:txBody>
      </p:sp>
      <p:sp>
        <p:nvSpPr>
          <p:cNvPr id="78" name="Text 64"/>
          <p:cNvSpPr/>
          <p:nvPr/>
        </p:nvSpPr>
        <p:spPr>
          <a:xfrm>
            <a:off x="306763" y="3304601"/>
            <a:ext cx="4079024" cy="215444"/>
          </a:xfrm>
          <a:prstGeom prst="rect">
            <a:avLst/>
          </a:prstGeom>
          <a:noFill/>
          <a:ln/>
        </p:spPr>
        <p:txBody>
          <a:bodyPr wrap="square" lIns="0" tIns="0" rIns="0" bIns="0" rtlCol="0" anchor="ctr">
            <a:spAutoFit/>
          </a:bodyPr>
          <a:lstStyle/>
          <a:p>
            <a:pPr marL="285750" indent="-285750">
              <a:buFont typeface="Wingdings" panose="05000000000000000000" pitchFamily="2" charset="2"/>
              <a:buChar char="v"/>
            </a:pPr>
            <a:r>
              <a:rPr lang="en-US" sz="1400" b="1" dirty="0">
                <a:ea typeface="Inter" pitchFamily="34" charset="-122"/>
                <a:cs typeface="Inter" pitchFamily="34" charset="-120"/>
              </a:rPr>
              <a:t>Recommandations personnalisées via app mobile</a:t>
            </a:r>
            <a:endParaRPr lang="en-US" sz="1400" dirty="0"/>
          </a:p>
        </p:txBody>
      </p:sp>
      <p:sp>
        <p:nvSpPr>
          <p:cNvPr id="80" name="Text 65"/>
          <p:cNvSpPr/>
          <p:nvPr/>
        </p:nvSpPr>
        <p:spPr>
          <a:xfrm>
            <a:off x="4861322" y="1017377"/>
            <a:ext cx="2854871"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Recommandations Stratégiques</a:t>
            </a:r>
            <a:endParaRPr lang="en-US" sz="1600" dirty="0"/>
          </a:p>
        </p:txBody>
      </p:sp>
      <p:sp>
        <p:nvSpPr>
          <p:cNvPr id="84" name="Text 69"/>
          <p:cNvSpPr/>
          <p:nvPr/>
        </p:nvSpPr>
        <p:spPr>
          <a:xfrm>
            <a:off x="4925616" y="4450668"/>
            <a:ext cx="200025" cy="128588"/>
          </a:xfrm>
          <a:prstGeom prst="rect">
            <a:avLst/>
          </a:prstGeom>
          <a:noFill/>
          <a:ln/>
        </p:spPr>
        <p:txBody>
          <a:bodyPr wrap="none" lIns="0" tIns="0" rIns="0" bIns="0" rtlCol="0" anchor="ctr">
            <a:spAutoFit/>
          </a:bodyPr>
          <a:lstStyle/>
          <a:p>
            <a:pPr marL="0" indent="0">
              <a:buNone/>
            </a:pPr>
            <a:r>
              <a:rPr lang="en-US" sz="540" dirty="0">
                <a:solidFill>
                  <a:srgbClr val="FFFFFF"/>
                </a:solidFill>
                <a:latin typeface="Inter" pitchFamily="34" charset="0"/>
                <a:ea typeface="Inter" pitchFamily="34" charset="-122"/>
                <a:cs typeface="Inter" pitchFamily="34" charset="-120"/>
              </a:rPr>
              <a:t>1</a:t>
            </a:r>
            <a:endParaRPr lang="en-US" sz="540" dirty="0"/>
          </a:p>
        </p:txBody>
      </p:sp>
      <p:sp>
        <p:nvSpPr>
          <p:cNvPr id="85" name="Text 70"/>
          <p:cNvSpPr/>
          <p:nvPr/>
        </p:nvSpPr>
        <p:spPr>
          <a:xfrm>
            <a:off x="4978301" y="1584381"/>
            <a:ext cx="3502177" cy="430887"/>
          </a:xfrm>
          <a:prstGeom prst="rect">
            <a:avLst/>
          </a:prstGeom>
          <a:noFill/>
          <a:ln/>
        </p:spPr>
        <p:txBody>
          <a:bodyPr wrap="none" lIns="0" tIns="0" rIns="0" bIns="0" rtlCol="0" anchor="ctr">
            <a:spAutoFit/>
          </a:bodyPr>
          <a:lstStyle/>
          <a:p>
            <a:r>
              <a:rPr lang="en-US" sz="1400" b="1" dirty="0">
                <a:ea typeface="Inter" pitchFamily="34" charset="-122"/>
                <a:cs typeface="Inter" pitchFamily="34" charset="-120"/>
              </a:rPr>
              <a:t>Prioriser le Cluster 3 (jeunes aisés dépensiers) )</a:t>
            </a:r>
          </a:p>
          <a:p>
            <a:r>
              <a:rPr lang="en-US" sz="1400" b="1" dirty="0">
                <a:ea typeface="Inter" pitchFamily="34" charset="-122"/>
                <a:cs typeface="Inter" pitchFamily="34" charset="-120"/>
              </a:rPr>
              <a:t>pour les campagnes luxe et expériences VIP</a:t>
            </a:r>
            <a:endParaRPr lang="en-US" sz="1400" b="1" dirty="0"/>
          </a:p>
        </p:txBody>
      </p:sp>
      <p:sp>
        <p:nvSpPr>
          <p:cNvPr id="90" name="Text 75"/>
          <p:cNvSpPr/>
          <p:nvPr/>
        </p:nvSpPr>
        <p:spPr>
          <a:xfrm>
            <a:off x="4925616" y="4949558"/>
            <a:ext cx="200025" cy="128588"/>
          </a:xfrm>
          <a:prstGeom prst="rect">
            <a:avLst/>
          </a:prstGeom>
          <a:noFill/>
          <a:ln/>
        </p:spPr>
        <p:txBody>
          <a:bodyPr wrap="none" lIns="0" tIns="0" rIns="0" bIns="0" rtlCol="0" anchor="ctr">
            <a:spAutoFit/>
          </a:bodyPr>
          <a:lstStyle/>
          <a:p>
            <a:pPr marL="0" indent="0">
              <a:buNone/>
            </a:pPr>
            <a:r>
              <a:rPr lang="en-US" sz="540" dirty="0">
                <a:solidFill>
                  <a:srgbClr val="FFFFFF"/>
                </a:solidFill>
                <a:latin typeface="Inter" pitchFamily="34" charset="0"/>
                <a:ea typeface="Inter" pitchFamily="34" charset="-122"/>
                <a:cs typeface="Inter" pitchFamily="34" charset="-120"/>
              </a:rPr>
              <a:t>2</a:t>
            </a:r>
            <a:endParaRPr lang="en-US" sz="540" dirty="0"/>
          </a:p>
        </p:txBody>
      </p:sp>
      <p:sp>
        <p:nvSpPr>
          <p:cNvPr id="91" name="Text 76"/>
          <p:cNvSpPr/>
          <p:nvPr/>
        </p:nvSpPr>
        <p:spPr>
          <a:xfrm>
            <a:off x="4978301" y="2284358"/>
            <a:ext cx="3889512" cy="541687"/>
          </a:xfrm>
          <a:prstGeom prst="rect">
            <a:avLst/>
          </a:prstGeom>
          <a:noFill/>
          <a:ln/>
        </p:spPr>
        <p:txBody>
          <a:bodyPr wrap="square" lIns="0" tIns="0" rIns="0" bIns="0" rtlCol="0" anchor="ctr">
            <a:spAutoFit/>
          </a:bodyPr>
          <a:lstStyle/>
          <a:p>
            <a:r>
              <a:rPr lang="en-US" sz="1400" b="1" dirty="0">
                <a:ea typeface="Inter" pitchFamily="34" charset="-122"/>
                <a:cs typeface="Inter" pitchFamily="34" charset="-120"/>
              </a:rPr>
              <a:t>Développer des offres accessibles pour le Cluster 4 (jeunes modestes impulsifs) via les réseaux sociaux</a:t>
            </a:r>
            <a:endParaRPr lang="en-US" sz="1400" b="1" dirty="0"/>
          </a:p>
          <a:p>
            <a:pPr marL="0" indent="0">
              <a:buNone/>
            </a:pPr>
            <a:endParaRPr lang="en-US" sz="720" dirty="0"/>
          </a:p>
        </p:txBody>
      </p:sp>
      <p:sp>
        <p:nvSpPr>
          <p:cNvPr id="92" name="Text 77"/>
          <p:cNvSpPr/>
          <p:nvPr/>
        </p:nvSpPr>
        <p:spPr>
          <a:xfrm>
            <a:off x="5125641" y="5007272"/>
            <a:ext cx="3424954" cy="110800"/>
          </a:xfrm>
          <a:prstGeom prst="rect">
            <a:avLst/>
          </a:prstGeom>
          <a:noFill/>
          <a:ln/>
        </p:spPr>
        <p:txBody>
          <a:bodyPr wrap="square" lIns="0" tIns="0" rIns="0" bIns="0" rtlCol="0" anchor="ctr">
            <a:spAutoFit/>
          </a:bodyPr>
          <a:lstStyle/>
          <a:p>
            <a:pPr marL="0" indent="0">
              <a:buNone/>
            </a:pPr>
            <a:endParaRPr lang="en-US" sz="720" dirty="0"/>
          </a:p>
        </p:txBody>
      </p:sp>
      <p:sp>
        <p:nvSpPr>
          <p:cNvPr id="96" name="Text 81"/>
          <p:cNvSpPr/>
          <p:nvPr/>
        </p:nvSpPr>
        <p:spPr>
          <a:xfrm>
            <a:off x="4925616" y="5448449"/>
            <a:ext cx="200025" cy="128588"/>
          </a:xfrm>
          <a:prstGeom prst="rect">
            <a:avLst/>
          </a:prstGeom>
          <a:noFill/>
          <a:ln/>
        </p:spPr>
        <p:txBody>
          <a:bodyPr wrap="none" lIns="0" tIns="0" rIns="0" bIns="0" rtlCol="0" anchor="ctr">
            <a:spAutoFit/>
          </a:bodyPr>
          <a:lstStyle/>
          <a:p>
            <a:pPr marL="0" indent="0">
              <a:buNone/>
            </a:pPr>
            <a:r>
              <a:rPr lang="en-US" sz="540" dirty="0">
                <a:solidFill>
                  <a:srgbClr val="FFFFFF"/>
                </a:solidFill>
                <a:latin typeface="Inter" pitchFamily="34" charset="0"/>
                <a:ea typeface="Inter" pitchFamily="34" charset="-122"/>
                <a:cs typeface="Inter" pitchFamily="34" charset="-120"/>
              </a:rPr>
              <a:t>3</a:t>
            </a:r>
            <a:endParaRPr lang="en-US" sz="540" dirty="0"/>
          </a:p>
        </p:txBody>
      </p:sp>
      <p:sp>
        <p:nvSpPr>
          <p:cNvPr id="97" name="Text 82"/>
          <p:cNvSpPr/>
          <p:nvPr/>
        </p:nvSpPr>
        <p:spPr>
          <a:xfrm>
            <a:off x="5242274" y="3698929"/>
            <a:ext cx="2711281" cy="215444"/>
          </a:xfrm>
          <a:prstGeom prst="rect">
            <a:avLst/>
          </a:prstGeom>
          <a:noFill/>
          <a:ln/>
        </p:spPr>
        <p:txBody>
          <a:bodyPr wrap="square" lIns="0" tIns="0" rIns="0" bIns="0" rtlCol="0" anchor="ctr">
            <a:spAutoFit/>
          </a:bodyPr>
          <a:lstStyle/>
          <a:p>
            <a:pPr marL="0" indent="0">
              <a:buNone/>
            </a:pPr>
            <a:endParaRPr lang="en-US" sz="1400" dirty="0"/>
          </a:p>
        </p:txBody>
      </p:sp>
      <p:sp>
        <p:nvSpPr>
          <p:cNvPr id="98" name="Text 83"/>
          <p:cNvSpPr/>
          <p:nvPr/>
        </p:nvSpPr>
        <p:spPr>
          <a:xfrm>
            <a:off x="4997053" y="2960586"/>
            <a:ext cx="3952612" cy="646331"/>
          </a:xfrm>
          <a:prstGeom prst="rect">
            <a:avLst/>
          </a:prstGeom>
          <a:noFill/>
          <a:ln/>
        </p:spPr>
        <p:txBody>
          <a:bodyPr wrap="square" lIns="0" tIns="0" rIns="0" bIns="0" rtlCol="0" anchor="ctr">
            <a:spAutoFit/>
          </a:bodyPr>
          <a:lstStyle/>
          <a:p>
            <a:r>
              <a:rPr lang="en-US" sz="1400" b="1" dirty="0">
                <a:ea typeface="Inter" pitchFamily="34" charset="-122"/>
                <a:cs typeface="Inter" pitchFamily="34" charset="-120"/>
              </a:rPr>
              <a:t>Créer des programmes d'Epargne</a:t>
            </a:r>
            <a:r>
              <a:rPr lang="en-US" sz="1400" dirty="0"/>
              <a:t> </a:t>
            </a:r>
            <a:r>
              <a:rPr lang="en-US" sz="1400" b="1" dirty="0">
                <a:ea typeface="Inter" pitchFamily="34" charset="-122"/>
                <a:cs typeface="Inter" pitchFamily="34" charset="-120"/>
              </a:rPr>
              <a:t>pour le Cluster 2 (adultes riches économes) avec des avantages long terme</a:t>
            </a:r>
            <a:endParaRPr lang="en-US" sz="1400" b="1" dirty="0"/>
          </a:p>
        </p:txBody>
      </p:sp>
      <p:sp>
        <p:nvSpPr>
          <p:cNvPr id="102" name="Text 87"/>
          <p:cNvSpPr/>
          <p:nvPr/>
        </p:nvSpPr>
        <p:spPr>
          <a:xfrm>
            <a:off x="4925616" y="5947339"/>
            <a:ext cx="200025" cy="128588"/>
          </a:xfrm>
          <a:prstGeom prst="rect">
            <a:avLst/>
          </a:prstGeom>
          <a:noFill/>
          <a:ln/>
        </p:spPr>
        <p:txBody>
          <a:bodyPr wrap="none" lIns="0" tIns="0" rIns="0" bIns="0" rtlCol="0" anchor="ctr">
            <a:spAutoFit/>
          </a:bodyPr>
          <a:lstStyle/>
          <a:p>
            <a:pPr marL="0" indent="0">
              <a:buNone/>
            </a:pPr>
            <a:r>
              <a:rPr lang="en-US" sz="540" dirty="0">
                <a:solidFill>
                  <a:srgbClr val="FFFFFF"/>
                </a:solidFill>
                <a:latin typeface="Inter" pitchFamily="34" charset="0"/>
                <a:ea typeface="Inter" pitchFamily="34" charset="-122"/>
                <a:cs typeface="Inter" pitchFamily="34" charset="-120"/>
              </a:rPr>
              <a:t>4</a:t>
            </a:r>
            <a:endParaRPr lang="en-US" sz="540" dirty="0"/>
          </a:p>
        </p:txBody>
      </p:sp>
      <p:sp>
        <p:nvSpPr>
          <p:cNvPr id="103" name="Text 88"/>
          <p:cNvSpPr/>
          <p:nvPr/>
        </p:nvSpPr>
        <p:spPr>
          <a:xfrm>
            <a:off x="5025628" y="3825063"/>
            <a:ext cx="3742172" cy="541687"/>
          </a:xfrm>
          <a:prstGeom prst="rect">
            <a:avLst/>
          </a:prstGeom>
          <a:noFill/>
          <a:ln/>
        </p:spPr>
        <p:txBody>
          <a:bodyPr wrap="square" lIns="0" tIns="0" rIns="0" bIns="0" rtlCol="0" anchor="ctr">
            <a:spAutoFit/>
          </a:bodyPr>
          <a:lstStyle/>
          <a:p>
            <a:r>
              <a:rPr lang="en-US" sz="1400" b="1" dirty="0">
                <a:ea typeface="Inter" pitchFamily="34" charset="-122"/>
                <a:cs typeface="Inter" pitchFamily="34" charset="-120"/>
              </a:rPr>
              <a:t>Implémenter un système de scoring en temps reel pour adapter l'expérience client instantanément</a:t>
            </a:r>
            <a:endParaRPr lang="en-US" sz="1400" b="1" dirty="0"/>
          </a:p>
          <a:p>
            <a:pPr marL="0" indent="0">
              <a:buNone/>
            </a:pPr>
            <a:endParaRPr lang="en-US" sz="720" dirty="0"/>
          </a:p>
        </p:txBody>
      </p:sp>
      <p:pic>
        <p:nvPicPr>
          <p:cNvPr id="107" name="Image 106">
            <a:extLst>
              <a:ext uri="{FF2B5EF4-FFF2-40B4-BE49-F238E27FC236}">
                <a16:creationId xmlns:a16="http://schemas.microsoft.com/office/drawing/2014/main" id="{AF518E89-E847-A94E-4720-7ADC843A492A}"/>
              </a:ext>
            </a:extLst>
          </p:cNvPr>
          <p:cNvPicPr>
            <a:picLocks noChangeAspect="1"/>
          </p:cNvPicPr>
          <p:nvPr/>
        </p:nvPicPr>
        <p:blipFill>
          <a:blip r:embed="rId5"/>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05" name="Shape 41">
            <a:extLst>
              <a:ext uri="{FF2B5EF4-FFF2-40B4-BE49-F238E27FC236}">
                <a16:creationId xmlns:a16="http://schemas.microsoft.com/office/drawing/2014/main" id="{FBCC2407-0D71-DE32-6110-D5363098630C}"/>
              </a:ext>
            </a:extLst>
          </p:cNvPr>
          <p:cNvSpPr/>
          <p:nvPr/>
        </p:nvSpPr>
        <p:spPr>
          <a:xfrm flipV="1">
            <a:off x="173207" y="3953980"/>
            <a:ext cx="4196953" cy="45719"/>
          </a:xfrm>
          <a:prstGeom prst="rect">
            <a:avLst/>
          </a:prstGeom>
          <a:solidFill>
            <a:srgbClr val="0070C0"/>
          </a:solidFill>
          <a:ln>
            <a:solidFill>
              <a:schemeClr val="accent1"/>
            </a:solidFill>
          </a:ln>
        </p:spPr>
      </p:sp>
      <p:sp>
        <p:nvSpPr>
          <p:cNvPr id="108" name="Shape 43">
            <a:extLst>
              <a:ext uri="{FF2B5EF4-FFF2-40B4-BE49-F238E27FC236}">
                <a16:creationId xmlns:a16="http://schemas.microsoft.com/office/drawing/2014/main" id="{46E7A2C7-F9F8-E5A1-9FB8-B3CBA88208E4}"/>
              </a:ext>
            </a:extLst>
          </p:cNvPr>
          <p:cNvSpPr/>
          <p:nvPr/>
        </p:nvSpPr>
        <p:spPr>
          <a:xfrm>
            <a:off x="4657579" y="1560170"/>
            <a:ext cx="285750" cy="285750"/>
          </a:xfrm>
          <a:prstGeom prst="ellipse">
            <a:avLst/>
          </a:prstGeom>
          <a:solidFill>
            <a:srgbClr val="3B82F6"/>
          </a:solidFill>
          <a:ln/>
        </p:spPr>
      </p:sp>
      <p:sp>
        <p:nvSpPr>
          <p:cNvPr id="109" name="Shape 43">
            <a:extLst>
              <a:ext uri="{FF2B5EF4-FFF2-40B4-BE49-F238E27FC236}">
                <a16:creationId xmlns:a16="http://schemas.microsoft.com/office/drawing/2014/main" id="{74889328-8132-4B06-2E49-2137AA2AA25F}"/>
              </a:ext>
            </a:extLst>
          </p:cNvPr>
          <p:cNvSpPr/>
          <p:nvPr/>
        </p:nvSpPr>
        <p:spPr>
          <a:xfrm>
            <a:off x="4667801" y="2196016"/>
            <a:ext cx="285750" cy="285750"/>
          </a:xfrm>
          <a:prstGeom prst="ellipse">
            <a:avLst/>
          </a:prstGeom>
          <a:solidFill>
            <a:srgbClr val="3B82F6"/>
          </a:solidFill>
          <a:ln/>
        </p:spPr>
        <p:txBody>
          <a:bodyPr/>
          <a:lstStyle/>
          <a:p>
            <a:endParaRPr lang="fr-FR" dirty="0"/>
          </a:p>
        </p:txBody>
      </p:sp>
      <p:sp>
        <p:nvSpPr>
          <p:cNvPr id="110" name="Shape 43">
            <a:extLst>
              <a:ext uri="{FF2B5EF4-FFF2-40B4-BE49-F238E27FC236}">
                <a16:creationId xmlns:a16="http://schemas.microsoft.com/office/drawing/2014/main" id="{03420FCA-0B9F-4E27-91DB-67155C7139BB}"/>
              </a:ext>
            </a:extLst>
          </p:cNvPr>
          <p:cNvSpPr/>
          <p:nvPr/>
        </p:nvSpPr>
        <p:spPr>
          <a:xfrm>
            <a:off x="4663342" y="2960828"/>
            <a:ext cx="285750" cy="285750"/>
          </a:xfrm>
          <a:prstGeom prst="ellipse">
            <a:avLst/>
          </a:prstGeom>
          <a:solidFill>
            <a:srgbClr val="3B82F6"/>
          </a:solidFill>
          <a:ln/>
        </p:spPr>
      </p:sp>
      <p:sp>
        <p:nvSpPr>
          <p:cNvPr id="111" name="Shape 43">
            <a:extLst>
              <a:ext uri="{FF2B5EF4-FFF2-40B4-BE49-F238E27FC236}">
                <a16:creationId xmlns:a16="http://schemas.microsoft.com/office/drawing/2014/main" id="{0C639254-7B6B-8F91-7EB6-9D9C1C004D2D}"/>
              </a:ext>
            </a:extLst>
          </p:cNvPr>
          <p:cNvSpPr/>
          <p:nvPr/>
        </p:nvSpPr>
        <p:spPr>
          <a:xfrm>
            <a:off x="4663342" y="3758570"/>
            <a:ext cx="285750" cy="285750"/>
          </a:xfrm>
          <a:prstGeom prst="ellipse">
            <a:avLst/>
          </a:prstGeom>
          <a:solidFill>
            <a:srgbClr val="3B82F6"/>
          </a:solid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204973" y="555723"/>
            <a:ext cx="8643938" cy="430887"/>
          </a:xfrm>
          <a:prstGeom prst="rect">
            <a:avLst/>
          </a:prstGeom>
          <a:noFill/>
          <a:ln/>
        </p:spPr>
        <p:txBody>
          <a:bodyPr wrap="square" lIns="0" tIns="0" rIns="0" bIns="0" rtlCol="0" anchor="ctr">
            <a:spAutoFit/>
          </a:bodyPr>
          <a:lstStyle/>
          <a:p>
            <a:pPr marL="0" indent="0" algn="ctr">
              <a:buNone/>
            </a:pPr>
            <a:r>
              <a:rPr lang="en-US" sz="2800" b="1" dirty="0">
                <a:solidFill>
                  <a:srgbClr val="1E40AF"/>
                </a:solidFill>
                <a:ea typeface="Inter" pitchFamily="34" charset="-122"/>
                <a:cs typeface="Inter" pitchFamily="34" charset="-120"/>
              </a:rPr>
              <a:t>Implémentation</a:t>
            </a:r>
            <a:r>
              <a:rPr lang="en-US" sz="2400" b="1" dirty="0">
                <a:solidFill>
                  <a:srgbClr val="1E40AF"/>
                </a:solidFill>
                <a:ea typeface="Inter" pitchFamily="34" charset="-122"/>
                <a:cs typeface="Inter" pitchFamily="34" charset="-120"/>
              </a:rPr>
              <a:t> </a:t>
            </a:r>
            <a:endParaRPr lang="en-US" sz="2400" dirty="0"/>
          </a:p>
        </p:txBody>
      </p:sp>
      <p:sp>
        <p:nvSpPr>
          <p:cNvPr id="22" name="Text 16"/>
          <p:cNvSpPr/>
          <p:nvPr/>
        </p:nvSpPr>
        <p:spPr>
          <a:xfrm>
            <a:off x="5664464" y="2840400"/>
            <a:ext cx="65" cy="307777"/>
          </a:xfrm>
          <a:prstGeom prst="rect">
            <a:avLst/>
          </a:prstGeom>
          <a:noFill/>
          <a:ln/>
        </p:spPr>
        <p:txBody>
          <a:bodyPr wrap="none" lIns="0" tIns="0" rIns="0" bIns="0" rtlCol="0" anchor="ctr">
            <a:spAutoFit/>
          </a:bodyPr>
          <a:lstStyle/>
          <a:p>
            <a:pPr marL="0" indent="0">
              <a:buNone/>
            </a:pPr>
            <a:endParaRPr lang="en-US" sz="2000" dirty="0"/>
          </a:p>
        </p:txBody>
      </p:sp>
      <p:pic>
        <p:nvPicPr>
          <p:cNvPr id="54" name="Image 10" descr="preencoded.png"/>
          <p:cNvPicPr>
            <a:picLocks noChangeAspect="1"/>
          </p:cNvPicPr>
          <p:nvPr/>
        </p:nvPicPr>
        <p:blipFill>
          <a:blip r:embed="rId3"/>
          <a:stretch>
            <a:fillRect/>
          </a:stretch>
        </p:blipFill>
        <p:spPr>
          <a:xfrm>
            <a:off x="591145" y="5210584"/>
            <a:ext cx="103584" cy="102859"/>
          </a:xfrm>
          <a:prstGeom prst="rect">
            <a:avLst/>
          </a:prstGeom>
        </p:spPr>
      </p:pic>
      <p:pic>
        <p:nvPicPr>
          <p:cNvPr id="68" name="Image 12" descr="preencoded.png"/>
          <p:cNvPicPr>
            <a:picLocks noChangeAspect="1"/>
          </p:cNvPicPr>
          <p:nvPr/>
        </p:nvPicPr>
        <p:blipFill>
          <a:blip r:embed="rId4"/>
          <a:stretch>
            <a:fillRect/>
          </a:stretch>
        </p:blipFill>
        <p:spPr>
          <a:xfrm>
            <a:off x="4960441" y="4281897"/>
            <a:ext cx="116086" cy="102859"/>
          </a:xfrm>
          <a:prstGeom prst="rect">
            <a:avLst/>
          </a:prstGeom>
        </p:spPr>
      </p:pic>
      <p:pic>
        <p:nvPicPr>
          <p:cNvPr id="72" name="Image 13" descr="preencoded.png"/>
          <p:cNvPicPr>
            <a:picLocks noChangeAspect="1"/>
          </p:cNvPicPr>
          <p:nvPr/>
        </p:nvPicPr>
        <p:blipFill>
          <a:blip r:embed="rId5"/>
          <a:stretch>
            <a:fillRect/>
          </a:stretch>
        </p:blipFill>
        <p:spPr>
          <a:xfrm>
            <a:off x="4954191" y="4639084"/>
            <a:ext cx="128588" cy="102859"/>
          </a:xfrm>
          <a:prstGeom prst="rect">
            <a:avLst/>
          </a:prstGeom>
        </p:spPr>
      </p:pic>
      <p:pic>
        <p:nvPicPr>
          <p:cNvPr id="76" name="Image 14" descr="preencoded.png"/>
          <p:cNvPicPr>
            <a:picLocks noChangeAspect="1"/>
          </p:cNvPicPr>
          <p:nvPr/>
        </p:nvPicPr>
        <p:blipFill>
          <a:blip r:embed="rId6"/>
          <a:stretch>
            <a:fillRect/>
          </a:stretch>
        </p:blipFill>
        <p:spPr>
          <a:xfrm>
            <a:off x="4966692" y="4996272"/>
            <a:ext cx="103584" cy="102859"/>
          </a:xfrm>
          <a:prstGeom prst="rect">
            <a:avLst/>
          </a:prstGeom>
        </p:spPr>
      </p:pic>
      <p:pic>
        <p:nvPicPr>
          <p:cNvPr id="80" name="Image 15" descr="preencoded.png"/>
          <p:cNvPicPr>
            <a:picLocks noChangeAspect="1"/>
          </p:cNvPicPr>
          <p:nvPr/>
        </p:nvPicPr>
        <p:blipFill>
          <a:blip r:embed="rId7"/>
          <a:stretch>
            <a:fillRect/>
          </a:stretch>
        </p:blipFill>
        <p:spPr>
          <a:xfrm>
            <a:off x="4980087" y="5353459"/>
            <a:ext cx="76795" cy="102859"/>
          </a:xfrm>
          <a:prstGeom prst="rect">
            <a:avLst/>
          </a:prstGeom>
        </p:spPr>
      </p:pic>
      <p:sp>
        <p:nvSpPr>
          <p:cNvPr id="89" name="Shape 70"/>
          <p:cNvSpPr/>
          <p:nvPr/>
        </p:nvSpPr>
        <p:spPr>
          <a:xfrm>
            <a:off x="4839891" y="6440732"/>
            <a:ext cx="3839766" cy="522889"/>
          </a:xfrm>
          <a:prstGeom prst="rect">
            <a:avLst/>
          </a:prstGeom>
          <a:solidFill>
            <a:srgbClr val="EFF6FF"/>
          </a:solidFill>
          <a:ln/>
        </p:spPr>
      </p:sp>
      <p:sp>
        <p:nvSpPr>
          <p:cNvPr id="90" name="Shape 71"/>
          <p:cNvSpPr/>
          <p:nvPr/>
        </p:nvSpPr>
        <p:spPr>
          <a:xfrm>
            <a:off x="4839891" y="6440732"/>
            <a:ext cx="28575" cy="522889"/>
          </a:xfrm>
          <a:prstGeom prst="rect">
            <a:avLst/>
          </a:prstGeom>
          <a:solidFill>
            <a:srgbClr val="3B82F6"/>
          </a:solidFill>
          <a:ln/>
        </p:spPr>
      </p:sp>
      <p:sp>
        <p:nvSpPr>
          <p:cNvPr id="91" name="Text 72"/>
          <p:cNvSpPr/>
          <p:nvPr/>
        </p:nvSpPr>
        <p:spPr>
          <a:xfrm>
            <a:off x="4947047" y="6567534"/>
            <a:ext cx="654407" cy="114300"/>
          </a:xfrm>
          <a:prstGeom prst="rect">
            <a:avLst/>
          </a:prstGeom>
          <a:noFill/>
          <a:ln/>
        </p:spPr>
        <p:txBody>
          <a:bodyPr wrap="none" lIns="0" tIns="0" rIns="0" bIns="0" rtlCol="0" anchor="ctr">
            <a:spAutoFit/>
          </a:bodyPr>
          <a:lstStyle/>
          <a:p>
            <a:pPr marL="0" indent="0">
              <a:buNone/>
            </a:pPr>
            <a:r>
              <a:rPr lang="en-US" sz="810" b="1" dirty="0">
                <a:solidFill>
                  <a:srgbClr val="1E40AF"/>
                </a:solidFill>
                <a:latin typeface="Inter" pitchFamily="34" charset="0"/>
                <a:ea typeface="Inter" pitchFamily="34" charset="-122"/>
                <a:cs typeface="Inter" pitchFamily="34" charset="-120"/>
              </a:rPr>
              <a:t>Évolutivité :</a:t>
            </a:r>
            <a:endParaRPr lang="en-US" sz="810" dirty="0"/>
          </a:p>
        </p:txBody>
      </p:sp>
      <p:sp>
        <p:nvSpPr>
          <p:cNvPr id="92" name="Text 73"/>
          <p:cNvSpPr/>
          <p:nvPr/>
        </p:nvSpPr>
        <p:spPr>
          <a:xfrm>
            <a:off x="4947047" y="6567534"/>
            <a:ext cx="3138394" cy="268588"/>
          </a:xfrm>
          <a:prstGeom prst="rect">
            <a:avLst/>
          </a:prstGeom>
          <a:noFill/>
          <a:ln/>
        </p:spPr>
        <p:txBody>
          <a:bodyPr wrap="square" lIns="0" tIns="0" rIns="0" bIns="0" rtlCol="0" anchor="ctr">
            <a:spAutoFit/>
          </a:bodyPr>
          <a:lstStyle/>
          <a:p>
            <a:pPr marL="0" indent="0">
              <a:buNone/>
            </a:pPr>
            <a:r>
              <a:rPr lang="en-US" sz="810" dirty="0">
                <a:solidFill>
                  <a:srgbClr val="1E40AF"/>
                </a:solidFill>
                <a:latin typeface="Inter" pitchFamily="34" charset="0"/>
                <a:ea typeface="Inter" pitchFamily="34" charset="-122"/>
                <a:cs typeface="Inter" pitchFamily="34" charset="-120"/>
              </a:rPr>
              <a:t>Architecture modulaire permettant l'ajout de nouveaux algorithmes et fonctionnalités.</a:t>
            </a:r>
            <a:endParaRPr lang="en-US" sz="810" dirty="0"/>
          </a:p>
        </p:txBody>
      </p:sp>
      <p:pic>
        <p:nvPicPr>
          <p:cNvPr id="96" name="Image 95">
            <a:extLst>
              <a:ext uri="{FF2B5EF4-FFF2-40B4-BE49-F238E27FC236}">
                <a16:creationId xmlns:a16="http://schemas.microsoft.com/office/drawing/2014/main" id="{700FBCED-47A8-5DC1-7F9E-401A6AEA6D6B}"/>
              </a:ext>
            </a:extLst>
          </p:cNvPr>
          <p:cNvPicPr>
            <a:picLocks noChangeAspect="1"/>
          </p:cNvPicPr>
          <p:nvPr/>
        </p:nvPicPr>
        <p:blipFill>
          <a:blip r:embed="rId8"/>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2" name="Shape 15">
            <a:extLst>
              <a:ext uri="{FF2B5EF4-FFF2-40B4-BE49-F238E27FC236}">
                <a16:creationId xmlns:a16="http://schemas.microsoft.com/office/drawing/2014/main" id="{B9A39DFC-35B3-FD75-5E2F-881CBBB07644}"/>
              </a:ext>
            </a:extLst>
          </p:cNvPr>
          <p:cNvSpPr/>
          <p:nvPr/>
        </p:nvSpPr>
        <p:spPr>
          <a:xfrm>
            <a:off x="1012436" y="1792277"/>
            <a:ext cx="1368325" cy="1048124"/>
          </a:xfrm>
          <a:prstGeom prst="rect">
            <a:avLst/>
          </a:prstGeom>
          <a:solidFill>
            <a:srgbClr val="60A5FA"/>
          </a:solidFill>
          <a:ln>
            <a:solidFill>
              <a:schemeClr val="tx1"/>
            </a:solidFill>
          </a:ln>
        </p:spPr>
      </p:sp>
      <p:pic>
        <p:nvPicPr>
          <p:cNvPr id="4" name="Image 3" descr="preencoded.png">
            <a:extLst>
              <a:ext uri="{FF2B5EF4-FFF2-40B4-BE49-F238E27FC236}">
                <a16:creationId xmlns:a16="http://schemas.microsoft.com/office/drawing/2014/main" id="{94E8C3D4-220C-9D80-63BF-CE5D5F703DB1}"/>
              </a:ext>
            </a:extLst>
          </p:cNvPr>
          <p:cNvPicPr>
            <a:picLocks noChangeAspect="1"/>
          </p:cNvPicPr>
          <p:nvPr/>
        </p:nvPicPr>
        <p:blipFill>
          <a:blip r:embed="rId9"/>
          <a:stretch>
            <a:fillRect/>
          </a:stretch>
        </p:blipFill>
        <p:spPr>
          <a:xfrm>
            <a:off x="1355561" y="2092922"/>
            <a:ext cx="750475" cy="478828"/>
          </a:xfrm>
          <a:prstGeom prst="rect">
            <a:avLst/>
          </a:prstGeom>
        </p:spPr>
      </p:pic>
      <p:sp>
        <p:nvSpPr>
          <p:cNvPr id="5" name="Shape 21">
            <a:extLst>
              <a:ext uri="{FF2B5EF4-FFF2-40B4-BE49-F238E27FC236}">
                <a16:creationId xmlns:a16="http://schemas.microsoft.com/office/drawing/2014/main" id="{16FC6537-B4A5-84AB-E692-3BFB4B03708F}"/>
              </a:ext>
            </a:extLst>
          </p:cNvPr>
          <p:cNvSpPr/>
          <p:nvPr/>
        </p:nvSpPr>
        <p:spPr>
          <a:xfrm>
            <a:off x="6585164" y="1824271"/>
            <a:ext cx="1368326" cy="1048124"/>
          </a:xfrm>
          <a:prstGeom prst="rect">
            <a:avLst/>
          </a:prstGeom>
          <a:solidFill>
            <a:srgbClr val="FBBF24"/>
          </a:solidFill>
          <a:ln>
            <a:solidFill>
              <a:schemeClr val="tx1"/>
            </a:solidFill>
          </a:ln>
        </p:spPr>
      </p:sp>
      <p:pic>
        <p:nvPicPr>
          <p:cNvPr id="10" name="Image 4" descr="preencoded.png">
            <a:extLst>
              <a:ext uri="{FF2B5EF4-FFF2-40B4-BE49-F238E27FC236}">
                <a16:creationId xmlns:a16="http://schemas.microsoft.com/office/drawing/2014/main" id="{C746AD30-DFF2-D887-2B25-450878A9B0D7}"/>
              </a:ext>
            </a:extLst>
          </p:cNvPr>
          <p:cNvPicPr>
            <a:picLocks noChangeAspect="1"/>
          </p:cNvPicPr>
          <p:nvPr/>
        </p:nvPicPr>
        <p:blipFill>
          <a:blip r:embed="rId10"/>
          <a:stretch>
            <a:fillRect/>
          </a:stretch>
        </p:blipFill>
        <p:spPr>
          <a:xfrm>
            <a:off x="6829365" y="2036434"/>
            <a:ext cx="905774" cy="591802"/>
          </a:xfrm>
          <a:prstGeom prst="rect">
            <a:avLst/>
          </a:prstGeom>
        </p:spPr>
      </p:pic>
      <p:sp>
        <p:nvSpPr>
          <p:cNvPr id="12" name="ZoneTexte 11">
            <a:extLst>
              <a:ext uri="{FF2B5EF4-FFF2-40B4-BE49-F238E27FC236}">
                <a16:creationId xmlns:a16="http://schemas.microsoft.com/office/drawing/2014/main" id="{11BEE437-BAF7-C7F9-CE1D-82A12556EE66}"/>
              </a:ext>
            </a:extLst>
          </p:cNvPr>
          <p:cNvSpPr txBox="1"/>
          <p:nvPr/>
        </p:nvSpPr>
        <p:spPr>
          <a:xfrm>
            <a:off x="4191857" y="1946299"/>
            <a:ext cx="582211" cy="769441"/>
          </a:xfrm>
          <a:prstGeom prst="rect">
            <a:avLst/>
          </a:prstGeom>
          <a:noFill/>
        </p:spPr>
        <p:txBody>
          <a:bodyPr wrap="none" rtlCol="0">
            <a:spAutoFit/>
          </a:bodyPr>
          <a:lstStyle/>
          <a:p>
            <a:r>
              <a:rPr lang="en-US" sz="4400" b="1" dirty="0">
                <a:solidFill>
                  <a:schemeClr val="tx2">
                    <a:lumMod val="75000"/>
                  </a:schemeClr>
                </a:solidFill>
              </a:rPr>
              <a:t>&amp;</a:t>
            </a:r>
            <a:endParaRPr lang="fr-FR" sz="4400" b="1" dirty="0">
              <a:solidFill>
                <a:schemeClr val="tx2">
                  <a:lumMod val="75000"/>
                </a:schemeClr>
              </a:solidFill>
            </a:endParaRPr>
          </a:p>
        </p:txBody>
      </p:sp>
      <p:sp>
        <p:nvSpPr>
          <p:cNvPr id="17" name="ZoneTexte 16">
            <a:extLst>
              <a:ext uri="{FF2B5EF4-FFF2-40B4-BE49-F238E27FC236}">
                <a16:creationId xmlns:a16="http://schemas.microsoft.com/office/drawing/2014/main" id="{0B2910A9-CA3C-6119-5F96-7E441A6F71FD}"/>
              </a:ext>
            </a:extLst>
          </p:cNvPr>
          <p:cNvSpPr txBox="1"/>
          <p:nvPr/>
        </p:nvSpPr>
        <p:spPr>
          <a:xfrm>
            <a:off x="1239463" y="2826775"/>
            <a:ext cx="4701396" cy="400110"/>
          </a:xfrm>
          <a:prstGeom prst="rect">
            <a:avLst/>
          </a:prstGeom>
          <a:noFill/>
        </p:spPr>
        <p:txBody>
          <a:bodyPr wrap="square">
            <a:spAutoFit/>
          </a:bodyPr>
          <a:lstStyle/>
          <a:p>
            <a:pPr marL="0" indent="0">
              <a:buNone/>
            </a:pPr>
            <a:r>
              <a:rPr lang="en-US" sz="2000" b="1" dirty="0">
                <a:solidFill>
                  <a:srgbClr val="1E293B"/>
                </a:solidFill>
                <a:ea typeface="Inter" pitchFamily="34" charset="-122"/>
                <a:cs typeface="Inter" pitchFamily="34" charset="-120"/>
              </a:rPr>
              <a:t>API</a:t>
            </a:r>
            <a:endParaRPr lang="en-US" sz="2000" dirty="0"/>
          </a:p>
        </p:txBody>
      </p:sp>
      <p:sp>
        <p:nvSpPr>
          <p:cNvPr id="18" name="Text 17">
            <a:extLst>
              <a:ext uri="{FF2B5EF4-FFF2-40B4-BE49-F238E27FC236}">
                <a16:creationId xmlns:a16="http://schemas.microsoft.com/office/drawing/2014/main" id="{CDB39CE8-1755-2625-674E-558E8EDE150C}"/>
              </a:ext>
            </a:extLst>
          </p:cNvPr>
          <p:cNvSpPr/>
          <p:nvPr/>
        </p:nvSpPr>
        <p:spPr>
          <a:xfrm>
            <a:off x="727747" y="3231170"/>
            <a:ext cx="1653014" cy="369332"/>
          </a:xfrm>
          <a:prstGeom prst="rect">
            <a:avLst/>
          </a:prstGeom>
          <a:noFill/>
          <a:ln/>
        </p:spPr>
        <p:txBody>
          <a:bodyPr wrap="square" lIns="0" tIns="0" rIns="0" bIns="0" rtlCol="0" anchor="ctr">
            <a:spAutoFit/>
          </a:bodyPr>
          <a:lstStyle/>
          <a:p>
            <a:pPr marL="0" indent="0" algn="ctr">
              <a:buNone/>
            </a:pPr>
            <a:r>
              <a:rPr lang="en-US" sz="2400" b="1" dirty="0">
                <a:solidFill>
                  <a:schemeClr val="tx2">
                    <a:lumMod val="75000"/>
                  </a:schemeClr>
                </a:solidFill>
                <a:ea typeface="Inter" pitchFamily="34" charset="-122"/>
                <a:cs typeface="Inter" pitchFamily="34" charset="-120"/>
              </a:rPr>
              <a:t>Fast API</a:t>
            </a:r>
            <a:endParaRPr lang="en-US" sz="2400" b="1" dirty="0">
              <a:solidFill>
                <a:schemeClr val="tx2">
                  <a:lumMod val="75000"/>
                </a:schemeClr>
              </a:solidFill>
            </a:endParaRPr>
          </a:p>
        </p:txBody>
      </p:sp>
      <p:sp>
        <p:nvSpPr>
          <p:cNvPr id="19" name="Text 22">
            <a:extLst>
              <a:ext uri="{FF2B5EF4-FFF2-40B4-BE49-F238E27FC236}">
                <a16:creationId xmlns:a16="http://schemas.microsoft.com/office/drawing/2014/main" id="{FAE6B01B-1400-B8DD-B7D9-6A594BF4FE45}"/>
              </a:ext>
            </a:extLst>
          </p:cNvPr>
          <p:cNvSpPr/>
          <p:nvPr/>
        </p:nvSpPr>
        <p:spPr>
          <a:xfrm>
            <a:off x="6585164" y="3076854"/>
            <a:ext cx="1486743" cy="369332"/>
          </a:xfrm>
          <a:prstGeom prst="rect">
            <a:avLst/>
          </a:prstGeom>
          <a:noFill/>
          <a:ln/>
        </p:spPr>
        <p:txBody>
          <a:bodyPr wrap="square" lIns="0" tIns="0" rIns="0" bIns="0" rtlCol="0" anchor="ctr">
            <a:spAutoFit/>
          </a:bodyPr>
          <a:lstStyle/>
          <a:p>
            <a:pPr marL="0" indent="0">
              <a:buNone/>
            </a:pPr>
            <a:r>
              <a:rPr lang="en-US" sz="2400" b="1" dirty="0">
                <a:solidFill>
                  <a:srgbClr val="1E293B"/>
                </a:solidFill>
                <a:ea typeface="Inter" pitchFamily="34" charset="-122"/>
                <a:cs typeface="Inter" pitchFamily="34" charset="-120"/>
              </a:rPr>
              <a:t>Dashboard</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ACCD-1620-00CD-60BF-DA43C2B0792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650A5F1-0D5D-2314-85F7-7E98CAECD90F}"/>
              </a:ext>
            </a:extLst>
          </p:cNvPr>
          <p:cNvPicPr>
            <a:picLocks noChangeAspect="1"/>
          </p:cNvPicPr>
          <p:nvPr/>
        </p:nvPicPr>
        <p:blipFill>
          <a:blip r:embed="rId2"/>
          <a:stretch>
            <a:fillRect/>
          </a:stretch>
        </p:blipFill>
        <p:spPr>
          <a:xfrm>
            <a:off x="17252" y="0"/>
            <a:ext cx="9144000" cy="5143500"/>
          </a:xfrm>
          <a:prstGeom prst="rect">
            <a:avLst/>
          </a:prstGeom>
        </p:spPr>
      </p:pic>
      <p:cxnSp>
        <p:nvCxnSpPr>
          <p:cNvPr id="6" name="Connecteur droit 5">
            <a:extLst>
              <a:ext uri="{FF2B5EF4-FFF2-40B4-BE49-F238E27FC236}">
                <a16:creationId xmlns:a16="http://schemas.microsoft.com/office/drawing/2014/main" id="{9E80C90C-8B5F-CC65-3D4B-C722C156B1D4}"/>
              </a:ext>
            </a:extLst>
          </p:cNvPr>
          <p:cNvCxnSpPr/>
          <p:nvPr/>
        </p:nvCxnSpPr>
        <p:spPr>
          <a:xfrm>
            <a:off x="3000653" y="559293"/>
            <a:ext cx="3338004" cy="0"/>
          </a:xfrm>
          <a:prstGeom prst="line">
            <a:avLst/>
          </a:prstGeom>
          <a:ln w="50800">
            <a:headEnd w="med" len="med"/>
            <a:tailEnd w="med" len="sm"/>
          </a:ln>
        </p:spPr>
        <p:style>
          <a:lnRef idx="3">
            <a:schemeClr val="accent1"/>
          </a:lnRef>
          <a:fillRef idx="0">
            <a:schemeClr val="accent1"/>
          </a:fillRef>
          <a:effectRef idx="2">
            <a:schemeClr val="accent1"/>
          </a:effectRef>
          <a:fontRef idx="minor">
            <a:schemeClr val="tx1"/>
          </a:fontRef>
        </p:style>
      </p:cxnSp>
      <p:sp>
        <p:nvSpPr>
          <p:cNvPr id="7" name="ZoneTexte 6">
            <a:extLst>
              <a:ext uri="{FF2B5EF4-FFF2-40B4-BE49-F238E27FC236}">
                <a16:creationId xmlns:a16="http://schemas.microsoft.com/office/drawing/2014/main" id="{1AF1E100-2820-7DFF-9DAA-69C03F2572D4}"/>
              </a:ext>
            </a:extLst>
          </p:cNvPr>
          <p:cNvSpPr txBox="1"/>
          <p:nvPr/>
        </p:nvSpPr>
        <p:spPr>
          <a:xfrm>
            <a:off x="3624639" y="45801"/>
            <a:ext cx="2821022" cy="954107"/>
          </a:xfrm>
          <a:prstGeom prst="rect">
            <a:avLst/>
          </a:prstGeom>
          <a:noFill/>
        </p:spPr>
        <p:txBody>
          <a:bodyPr wrap="square" rtlCol="0">
            <a:spAutoFit/>
          </a:bodyPr>
          <a:lstStyle/>
          <a:p>
            <a:r>
              <a:rPr lang="en-US" sz="2800" b="1" dirty="0">
                <a:solidFill>
                  <a:schemeClr val="accent5">
                    <a:lumMod val="75000"/>
                  </a:schemeClr>
                </a:solidFill>
                <a:latin typeface="Inter" pitchFamily="34" charset="0"/>
                <a:ea typeface="Inter" pitchFamily="34" charset="-122"/>
                <a:cs typeface="Inter" pitchFamily="34" charset="-120"/>
              </a:rPr>
              <a:t>Conclusion</a:t>
            </a:r>
            <a:endParaRPr lang="en-US" sz="2800" dirty="0">
              <a:solidFill>
                <a:schemeClr val="accent5">
                  <a:lumMod val="75000"/>
                </a:schemeClr>
              </a:solidFill>
            </a:endParaRPr>
          </a:p>
          <a:p>
            <a:endParaRPr lang="fr-FR" sz="2800" b="1" dirty="0">
              <a:solidFill>
                <a:schemeClr val="accent1">
                  <a:lumMod val="75000"/>
                </a:schemeClr>
              </a:solidFill>
            </a:endParaRPr>
          </a:p>
        </p:txBody>
      </p:sp>
      <p:sp>
        <p:nvSpPr>
          <p:cNvPr id="11" name="ZoneTexte 10">
            <a:extLst>
              <a:ext uri="{FF2B5EF4-FFF2-40B4-BE49-F238E27FC236}">
                <a16:creationId xmlns:a16="http://schemas.microsoft.com/office/drawing/2014/main" id="{B995F349-266A-3796-DEBD-B4DC7688D8D7}"/>
              </a:ext>
            </a:extLst>
          </p:cNvPr>
          <p:cNvSpPr txBox="1"/>
          <p:nvPr/>
        </p:nvSpPr>
        <p:spPr>
          <a:xfrm>
            <a:off x="835999" y="986058"/>
            <a:ext cx="7472002" cy="2967415"/>
          </a:xfrm>
          <a:prstGeom prst="rect">
            <a:avLst/>
          </a:prstGeom>
          <a:solidFill>
            <a:schemeClr val="bg1"/>
          </a:solidFill>
          <a:ln w="28575">
            <a:solidFill>
              <a:srgbClr val="0070C0"/>
            </a:solid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Ce travail a permis de mettre en lumière la contribution du Machine Learning à l’analyse stratégique des comportements d’achat dans le secteur du commerce de détail. En mobilisant des méthodes de segmentation non supervisées, notamment les algorithmes de clustering, nous avons pu identifier six profils types de clients à partir des données du Dubaï Mall.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Cette typologie constitue un outil pertinent d’aide à la décision, permettant de mieux cibler les actions marketing et d’optimiser l’expérience client.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L’implémentation technique, via des solutions interactives telles que Fast API et Streamlit, a renforcé la dimension opérationnelle du projet, facilitant ainsi son intégration dans des contextes réels d’exploitation commerciale</a:t>
            </a:r>
            <a:r>
              <a:rPr kumimoji="0" lang="fr-FR" sz="1400" b="0"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a:t>
            </a:r>
          </a:p>
        </p:txBody>
      </p:sp>
      <p:sp>
        <p:nvSpPr>
          <p:cNvPr id="14" name="Text 34">
            <a:extLst>
              <a:ext uri="{FF2B5EF4-FFF2-40B4-BE49-F238E27FC236}">
                <a16:creationId xmlns:a16="http://schemas.microsoft.com/office/drawing/2014/main" id="{2CFAEE2E-4597-C183-9771-ECAAE496B0AF}"/>
              </a:ext>
            </a:extLst>
          </p:cNvPr>
          <p:cNvSpPr/>
          <p:nvPr/>
        </p:nvSpPr>
        <p:spPr>
          <a:xfrm>
            <a:off x="603497" y="3953473"/>
            <a:ext cx="65" cy="276999"/>
          </a:xfrm>
          <a:prstGeom prst="rect">
            <a:avLst/>
          </a:prstGeom>
          <a:noFill/>
          <a:ln/>
        </p:spPr>
        <p:txBody>
          <a:bodyPr wrap="none" lIns="0" tIns="0" rIns="0" bIns="0" rtlCol="0" anchor="ctr">
            <a:spAutoFit/>
          </a:bodyPr>
          <a:lstStyle/>
          <a:p>
            <a:pPr marL="0" indent="0" algn="ctr">
              <a:buNone/>
            </a:pPr>
            <a:endParaRPr lang="en-US" sz="1800" dirty="0"/>
          </a:p>
        </p:txBody>
      </p:sp>
      <p:pic>
        <p:nvPicPr>
          <p:cNvPr id="3" name="Image 2">
            <a:extLst>
              <a:ext uri="{FF2B5EF4-FFF2-40B4-BE49-F238E27FC236}">
                <a16:creationId xmlns:a16="http://schemas.microsoft.com/office/drawing/2014/main" id="{3095BDD1-8227-C474-F0B3-AF30EFD554BD}"/>
              </a:ext>
            </a:extLst>
          </p:cNvPr>
          <p:cNvPicPr>
            <a:picLocks noChangeAspect="1"/>
          </p:cNvPicPr>
          <p:nvPr/>
        </p:nvPicPr>
        <p:blipFill>
          <a:blip r:embed="rId3"/>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929889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F72B6"/>
        </a:solidFill>
        <a:effectLst/>
      </p:bgPr>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8BA886FA-705F-5138-18C5-594A4E9E5D91}"/>
              </a:ext>
            </a:extLst>
          </p:cNvPr>
          <p:cNvPicPr>
            <a:picLocks noChangeAspect="1"/>
          </p:cNvPicPr>
          <p:nvPr/>
        </p:nvPicPr>
        <p:blipFill>
          <a:blip r:embed="rId2"/>
          <a:stretch>
            <a:fillRect/>
          </a:stretch>
        </p:blipFill>
        <p:spPr>
          <a:xfrm>
            <a:off x="0" y="4573"/>
            <a:ext cx="9144000" cy="5138927"/>
          </a:xfrm>
          <a:prstGeom prst="rect">
            <a:avLst/>
          </a:prstGeom>
        </p:spPr>
      </p:pic>
      <p:sp>
        <p:nvSpPr>
          <p:cNvPr id="14" name="ZoneTexte 13">
            <a:extLst>
              <a:ext uri="{FF2B5EF4-FFF2-40B4-BE49-F238E27FC236}">
                <a16:creationId xmlns:a16="http://schemas.microsoft.com/office/drawing/2014/main" id="{C198F518-665E-FACA-5417-2C44076EDFB6}"/>
              </a:ext>
            </a:extLst>
          </p:cNvPr>
          <p:cNvSpPr txBox="1"/>
          <p:nvPr/>
        </p:nvSpPr>
        <p:spPr>
          <a:xfrm>
            <a:off x="2019300" y="981075"/>
            <a:ext cx="5648325" cy="1046440"/>
          </a:xfrm>
          <a:prstGeom prst="rect">
            <a:avLst/>
          </a:prstGeom>
          <a:noFill/>
        </p:spPr>
        <p:txBody>
          <a:bodyPr wrap="square" rtlCol="0">
            <a:spAutoFit/>
          </a:bodyPr>
          <a:lstStyle/>
          <a:p>
            <a:r>
              <a:rPr lang="en-US" sz="4400" dirty="0">
                <a:solidFill>
                  <a:srgbClr val="FFFFFF"/>
                </a:solidFill>
                <a:latin typeface="Britannic Bold" panose="020B0903060703020204" pitchFamily="34" charset="0"/>
              </a:rPr>
              <a:t>MERCI POUR VOTRE</a:t>
            </a:r>
          </a:p>
          <a:p>
            <a:endParaRPr lang="fr-FR" dirty="0"/>
          </a:p>
        </p:txBody>
      </p:sp>
      <p:sp>
        <p:nvSpPr>
          <p:cNvPr id="15" name="ZoneTexte 14">
            <a:extLst>
              <a:ext uri="{FF2B5EF4-FFF2-40B4-BE49-F238E27FC236}">
                <a16:creationId xmlns:a16="http://schemas.microsoft.com/office/drawing/2014/main" id="{58CA12A2-2325-AD9D-267B-EB894927418C}"/>
              </a:ext>
            </a:extLst>
          </p:cNvPr>
          <p:cNvSpPr txBox="1"/>
          <p:nvPr/>
        </p:nvSpPr>
        <p:spPr>
          <a:xfrm>
            <a:off x="2085975" y="3390900"/>
            <a:ext cx="3457575" cy="809625"/>
          </a:xfrm>
          <a:prstGeom prst="rect">
            <a:avLst/>
          </a:prstGeom>
          <a:noFill/>
        </p:spPr>
        <p:txBody>
          <a:bodyPr wrap="square" rtlCol="0">
            <a:spAutoFit/>
          </a:bodyPr>
          <a:lstStyle/>
          <a:p>
            <a:endParaRPr lang="fr-FR" dirty="0"/>
          </a:p>
        </p:txBody>
      </p:sp>
      <p:pic>
        <p:nvPicPr>
          <p:cNvPr id="18" name="Image 17">
            <a:extLst>
              <a:ext uri="{FF2B5EF4-FFF2-40B4-BE49-F238E27FC236}">
                <a16:creationId xmlns:a16="http://schemas.microsoft.com/office/drawing/2014/main" id="{D4A8D80F-0781-995B-5C73-4006B37366D6}"/>
              </a:ext>
            </a:extLst>
          </p:cNvPr>
          <p:cNvPicPr>
            <a:picLocks noChangeAspect="1"/>
          </p:cNvPicPr>
          <p:nvPr/>
        </p:nvPicPr>
        <p:blipFill>
          <a:blip r:embed="rId3"/>
          <a:stretch>
            <a:fillRect/>
          </a:stretch>
        </p:blipFill>
        <p:spPr>
          <a:xfrm>
            <a:off x="2374201" y="1931614"/>
            <a:ext cx="4395597" cy="12802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24BBB11-EAE6-1AEF-0B00-6646F3A77CAB}"/>
              </a:ext>
            </a:extLst>
          </p:cNvPr>
          <p:cNvPicPr>
            <a:picLocks noChangeAspect="1"/>
          </p:cNvPicPr>
          <p:nvPr/>
        </p:nvPicPr>
        <p:blipFill>
          <a:blip r:embed="rId2"/>
          <a:stretch>
            <a:fillRect/>
          </a:stretch>
        </p:blipFill>
        <p:spPr>
          <a:xfrm>
            <a:off x="17252" y="0"/>
            <a:ext cx="9144000" cy="5143500"/>
          </a:xfrm>
          <a:prstGeom prst="rect">
            <a:avLst/>
          </a:prstGeom>
        </p:spPr>
      </p:pic>
      <p:cxnSp>
        <p:nvCxnSpPr>
          <p:cNvPr id="6" name="Connecteur droit 5">
            <a:extLst>
              <a:ext uri="{FF2B5EF4-FFF2-40B4-BE49-F238E27FC236}">
                <a16:creationId xmlns:a16="http://schemas.microsoft.com/office/drawing/2014/main" id="{693940CA-EBE1-356E-C47B-BC99C43B548B}"/>
              </a:ext>
            </a:extLst>
          </p:cNvPr>
          <p:cNvCxnSpPr/>
          <p:nvPr/>
        </p:nvCxnSpPr>
        <p:spPr>
          <a:xfrm>
            <a:off x="3000653" y="559293"/>
            <a:ext cx="3338004" cy="0"/>
          </a:xfrm>
          <a:prstGeom prst="line">
            <a:avLst/>
          </a:prstGeom>
          <a:ln w="50800">
            <a:headEnd w="med" len="med"/>
            <a:tailEnd w="med" len="sm"/>
          </a:ln>
        </p:spPr>
        <p:style>
          <a:lnRef idx="3">
            <a:schemeClr val="accent1"/>
          </a:lnRef>
          <a:fillRef idx="0">
            <a:schemeClr val="accent1"/>
          </a:fillRef>
          <a:effectRef idx="2">
            <a:schemeClr val="accent1"/>
          </a:effectRef>
          <a:fontRef idx="minor">
            <a:schemeClr val="tx1"/>
          </a:fontRef>
        </p:style>
      </p:cxnSp>
      <p:sp>
        <p:nvSpPr>
          <p:cNvPr id="7" name="ZoneTexte 6">
            <a:extLst>
              <a:ext uri="{FF2B5EF4-FFF2-40B4-BE49-F238E27FC236}">
                <a16:creationId xmlns:a16="http://schemas.microsoft.com/office/drawing/2014/main" id="{34FAC0C2-EDB8-C762-7D16-8F3117D837C9}"/>
              </a:ext>
            </a:extLst>
          </p:cNvPr>
          <p:cNvSpPr txBox="1"/>
          <p:nvPr/>
        </p:nvSpPr>
        <p:spPr>
          <a:xfrm>
            <a:off x="3624639" y="45801"/>
            <a:ext cx="2821022" cy="523220"/>
          </a:xfrm>
          <a:prstGeom prst="rect">
            <a:avLst/>
          </a:prstGeom>
          <a:noFill/>
        </p:spPr>
        <p:txBody>
          <a:bodyPr wrap="square" rtlCol="0">
            <a:spAutoFit/>
          </a:bodyPr>
          <a:lstStyle/>
          <a:p>
            <a:r>
              <a:rPr lang="en-US" sz="2800" b="1" dirty="0">
                <a:solidFill>
                  <a:schemeClr val="accent1">
                    <a:lumMod val="75000"/>
                  </a:schemeClr>
                </a:solidFill>
              </a:rPr>
              <a:t>Introduction</a:t>
            </a:r>
            <a:endParaRPr lang="fr-FR" sz="2800" b="1" dirty="0">
              <a:solidFill>
                <a:schemeClr val="accent1">
                  <a:lumMod val="75000"/>
                </a:schemeClr>
              </a:solidFill>
            </a:endParaRPr>
          </a:p>
        </p:txBody>
      </p:sp>
      <p:sp>
        <p:nvSpPr>
          <p:cNvPr id="11" name="ZoneTexte 10">
            <a:extLst>
              <a:ext uri="{FF2B5EF4-FFF2-40B4-BE49-F238E27FC236}">
                <a16:creationId xmlns:a16="http://schemas.microsoft.com/office/drawing/2014/main" id="{18EEE3F8-59D9-6CDE-6780-23A20658DB8A}"/>
              </a:ext>
            </a:extLst>
          </p:cNvPr>
          <p:cNvSpPr txBox="1"/>
          <p:nvPr/>
        </p:nvSpPr>
        <p:spPr>
          <a:xfrm>
            <a:off x="724814" y="805819"/>
            <a:ext cx="7472002" cy="3613746"/>
          </a:xfrm>
          <a:prstGeom prst="rect">
            <a:avLst/>
          </a:prstGeom>
          <a:solidFill>
            <a:schemeClr val="bg1"/>
          </a:solidFill>
          <a:ln w="28575">
            <a:solidFill>
              <a:srgbClr val="0070C0"/>
            </a:solidFill>
          </a:ln>
        </p:spPr>
        <p:txBody>
          <a:bodyPr wrap="square">
            <a:spAutoFit/>
          </a:bodyPr>
          <a:lstStyle/>
          <a:p>
            <a:pPr algn="just">
              <a:lnSpc>
                <a:spcPct val="150000"/>
              </a:lnSpc>
            </a:pPr>
            <a:r>
              <a:rPr lang="fr-FR" sz="1400" dirty="0"/>
              <a:t>Avec ses 1 200 enseignes, ses millions de visiteurs annuels et son emplacement stratégique au cœur de Dubaï, le Dubaï Mall s’impose comme une référence mondiale dans le domaine du retail. Cette affluence massive, associée à une clientèle particulièrement hétérogène, engendre des comportements d’achat aussi riches que difficiles à anticiper. Dans ce contexte, les limites des approches marketing classiques deviennent évidentes. Le recours au Machine Learning s’impose alors comme une alternative innovante pour analyser en profondeur les données disponibles capable d’identifier des profils de client pertinents et d’orienter les décisions commerciales de manière ciblée. C’est dans cette perspective que s’inscrit notre projet : exploiter les potentialités du Machine Learning pour décrypter les habitudes de consommation à travers une segmentation fine et exploitable, afin de favoriser une personnalisation optimale de l’offre et une prise de décision éclairée par les données.</a:t>
            </a:r>
          </a:p>
        </p:txBody>
      </p:sp>
      <p:sp>
        <p:nvSpPr>
          <p:cNvPr id="14" name="Text 34">
            <a:extLst>
              <a:ext uri="{FF2B5EF4-FFF2-40B4-BE49-F238E27FC236}">
                <a16:creationId xmlns:a16="http://schemas.microsoft.com/office/drawing/2014/main" id="{1915A954-8A57-4235-63B2-6973AFE15805}"/>
              </a:ext>
            </a:extLst>
          </p:cNvPr>
          <p:cNvSpPr/>
          <p:nvPr/>
        </p:nvSpPr>
        <p:spPr>
          <a:xfrm>
            <a:off x="603497" y="3953473"/>
            <a:ext cx="65" cy="276999"/>
          </a:xfrm>
          <a:prstGeom prst="rect">
            <a:avLst/>
          </a:prstGeom>
          <a:noFill/>
          <a:ln/>
        </p:spPr>
        <p:txBody>
          <a:bodyPr wrap="none" lIns="0" tIns="0" rIns="0" bIns="0" rtlCol="0" anchor="ctr">
            <a:spAutoFit/>
          </a:bodyPr>
          <a:lstStyle/>
          <a:p>
            <a:pPr marL="0" indent="0" algn="ctr">
              <a:buNone/>
            </a:pPr>
            <a:endParaRPr lang="en-US" sz="1800" dirty="0"/>
          </a:p>
        </p:txBody>
      </p:sp>
      <p:pic>
        <p:nvPicPr>
          <p:cNvPr id="3" name="Image 2">
            <a:extLst>
              <a:ext uri="{FF2B5EF4-FFF2-40B4-BE49-F238E27FC236}">
                <a16:creationId xmlns:a16="http://schemas.microsoft.com/office/drawing/2014/main" id="{5775D554-BC48-4D67-3A61-B973EF5C03FC}"/>
              </a:ext>
            </a:extLst>
          </p:cNvPr>
          <p:cNvPicPr>
            <a:picLocks noChangeAspect="1"/>
          </p:cNvPicPr>
          <p:nvPr/>
        </p:nvPicPr>
        <p:blipFill>
          <a:blip r:embed="rId3"/>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43725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6618"/>
            <a:ext cx="9144000" cy="5143500"/>
          </a:xfrm>
          <a:prstGeom prst="rect">
            <a:avLst/>
          </a:prstGeom>
        </p:spPr>
      </p:pic>
      <p:sp>
        <p:nvSpPr>
          <p:cNvPr id="3" name="Text 0"/>
          <p:cNvSpPr/>
          <p:nvPr/>
        </p:nvSpPr>
        <p:spPr>
          <a:xfrm>
            <a:off x="428625" y="752558"/>
            <a:ext cx="8358188" cy="369332"/>
          </a:xfrm>
          <a:prstGeom prst="rect">
            <a:avLst/>
          </a:prstGeom>
          <a:noFill/>
          <a:ln/>
        </p:spPr>
        <p:txBody>
          <a:bodyPr wrap="square" lIns="0" tIns="0" rIns="0" bIns="0" rtlCol="0" anchor="ctr">
            <a:spAutoFit/>
          </a:bodyPr>
          <a:lstStyle/>
          <a:p>
            <a:pPr algn="ctr"/>
            <a:r>
              <a:rPr lang="fr-FR" sz="2400" b="1" dirty="0">
                <a:solidFill>
                  <a:schemeClr val="accent1">
                    <a:lumMod val="75000"/>
                  </a:schemeClr>
                </a:solidFill>
              </a:rPr>
              <a:t>Problématique et </a:t>
            </a:r>
            <a:r>
              <a:rPr lang="en-US" sz="2400" b="1" dirty="0">
                <a:solidFill>
                  <a:schemeClr val="accent1">
                    <a:lumMod val="75000"/>
                  </a:schemeClr>
                </a:solidFill>
                <a:latin typeface="Inter" pitchFamily="34" charset="0"/>
                <a:ea typeface="Inter" pitchFamily="34" charset="-122"/>
                <a:cs typeface="Inter" pitchFamily="34" charset="-120"/>
              </a:rPr>
              <a:t> </a:t>
            </a:r>
            <a:r>
              <a:rPr lang="en-US" sz="2400" b="1" dirty="0">
                <a:solidFill>
                  <a:schemeClr val="accent1">
                    <a:lumMod val="75000"/>
                  </a:schemeClr>
                </a:solidFill>
                <a:ea typeface="Inter" pitchFamily="34" charset="-122"/>
                <a:cs typeface="Inter" pitchFamily="34" charset="-120"/>
              </a:rPr>
              <a:t>Objectif du project</a:t>
            </a:r>
            <a:endParaRPr lang="en-US" sz="2400" dirty="0">
              <a:solidFill>
                <a:schemeClr val="accent1">
                  <a:lumMod val="75000"/>
                </a:schemeClr>
              </a:solidFill>
            </a:endParaRPr>
          </a:p>
        </p:txBody>
      </p:sp>
      <p:sp>
        <p:nvSpPr>
          <p:cNvPr id="4" name="Shape 1"/>
          <p:cNvSpPr/>
          <p:nvPr/>
        </p:nvSpPr>
        <p:spPr>
          <a:xfrm>
            <a:off x="372145" y="1337667"/>
            <a:ext cx="4000500" cy="3584529"/>
          </a:xfrm>
          <a:prstGeom prst="rect">
            <a:avLst/>
          </a:prstGeom>
          <a:solidFill>
            <a:srgbClr val="FFFFFF"/>
          </a:solidFill>
          <a:ln/>
        </p:spPr>
        <p:txBody>
          <a:bodyPr/>
          <a:lstStyle/>
          <a:p>
            <a:endParaRPr lang="fr-FR" dirty="0"/>
          </a:p>
        </p:txBody>
      </p:sp>
      <p:sp>
        <p:nvSpPr>
          <p:cNvPr id="5" name="Shape 2"/>
          <p:cNvSpPr/>
          <p:nvPr/>
        </p:nvSpPr>
        <p:spPr>
          <a:xfrm>
            <a:off x="428625" y="1357313"/>
            <a:ext cx="66057" cy="3564883"/>
          </a:xfrm>
          <a:prstGeom prst="rect">
            <a:avLst/>
          </a:prstGeom>
          <a:solidFill>
            <a:srgbClr val="EF4444"/>
          </a:solidFill>
          <a:ln/>
        </p:spPr>
      </p:sp>
      <p:pic>
        <p:nvPicPr>
          <p:cNvPr id="6" name="Image 1" descr="preencoded.png"/>
          <p:cNvPicPr>
            <a:picLocks noChangeAspect="1"/>
          </p:cNvPicPr>
          <p:nvPr/>
        </p:nvPicPr>
        <p:blipFill>
          <a:blip r:embed="rId4"/>
          <a:stretch>
            <a:fillRect/>
          </a:stretch>
        </p:blipFill>
        <p:spPr>
          <a:xfrm>
            <a:off x="642938" y="1614488"/>
            <a:ext cx="171450" cy="171450"/>
          </a:xfrm>
          <a:prstGeom prst="rect">
            <a:avLst/>
          </a:prstGeom>
        </p:spPr>
      </p:pic>
      <p:sp>
        <p:nvSpPr>
          <p:cNvPr id="7" name="Text 3"/>
          <p:cNvSpPr/>
          <p:nvPr/>
        </p:nvSpPr>
        <p:spPr>
          <a:xfrm>
            <a:off x="921544" y="1561713"/>
            <a:ext cx="2443860" cy="276999"/>
          </a:xfrm>
          <a:prstGeom prst="rect">
            <a:avLst/>
          </a:prstGeom>
          <a:noFill/>
          <a:ln/>
        </p:spPr>
        <p:txBody>
          <a:bodyPr wrap="square" lIns="0" tIns="0" rIns="0" bIns="0" rtlCol="0" anchor="ctr">
            <a:spAutoFit/>
          </a:bodyPr>
          <a:lstStyle/>
          <a:p>
            <a:pPr marL="0" indent="0">
              <a:buNone/>
            </a:pPr>
            <a:r>
              <a:rPr lang="en-US" b="1" dirty="0">
                <a:solidFill>
                  <a:srgbClr val="EF4444"/>
                </a:solidFill>
                <a:ea typeface="Inter" pitchFamily="34" charset="-122"/>
                <a:cs typeface="Inter" pitchFamily="34" charset="-120"/>
              </a:rPr>
              <a:t>Problématique</a:t>
            </a:r>
            <a:r>
              <a:rPr lang="en-US" sz="1350" b="1" dirty="0">
                <a:solidFill>
                  <a:srgbClr val="EF4444"/>
                </a:solidFill>
                <a:latin typeface="Inter" pitchFamily="34" charset="0"/>
                <a:ea typeface="Inter" pitchFamily="34" charset="-122"/>
                <a:cs typeface="Inter" pitchFamily="34" charset="-120"/>
              </a:rPr>
              <a:t> </a:t>
            </a:r>
            <a:endParaRPr lang="en-US" sz="1350" dirty="0"/>
          </a:p>
        </p:txBody>
      </p:sp>
      <p:sp>
        <p:nvSpPr>
          <p:cNvPr id="8" name="Text 4"/>
          <p:cNvSpPr/>
          <p:nvPr/>
        </p:nvSpPr>
        <p:spPr>
          <a:xfrm>
            <a:off x="601838" y="2126963"/>
            <a:ext cx="3643313" cy="215444"/>
          </a:xfrm>
          <a:prstGeom prst="rect">
            <a:avLst/>
          </a:prstGeom>
          <a:noFill/>
          <a:ln/>
        </p:spPr>
        <p:txBody>
          <a:bodyPr wrap="square" lIns="0" tIns="0" rIns="0" bIns="0" rtlCol="0" anchor="ctr">
            <a:spAutoFit/>
          </a:bodyPr>
          <a:lstStyle/>
          <a:p>
            <a:pPr marL="0" indent="0">
              <a:buNone/>
            </a:pPr>
            <a:r>
              <a:rPr lang="en-US" sz="1400" dirty="0">
                <a:solidFill>
                  <a:srgbClr val="1E293B"/>
                </a:solidFill>
                <a:latin typeface="Inter" pitchFamily="34" charset="0"/>
                <a:ea typeface="Inter" pitchFamily="34" charset="-122"/>
                <a:cs typeface="Inter" pitchFamily="34" charset="-120"/>
              </a:rPr>
              <a:t>Le secteur du retail fait face à des défis majeurs :</a:t>
            </a:r>
            <a:endParaRPr lang="en-US" sz="1400" dirty="0"/>
          </a:p>
        </p:txBody>
      </p:sp>
      <p:sp>
        <p:nvSpPr>
          <p:cNvPr id="9" name="Text 5"/>
          <p:cNvSpPr/>
          <p:nvPr/>
        </p:nvSpPr>
        <p:spPr>
          <a:xfrm>
            <a:off x="642938" y="2290672"/>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10" name="Text 6"/>
          <p:cNvSpPr/>
          <p:nvPr/>
        </p:nvSpPr>
        <p:spPr>
          <a:xfrm>
            <a:off x="650249" y="2676541"/>
            <a:ext cx="3327871" cy="353943"/>
          </a:xfrm>
          <a:prstGeom prst="rect">
            <a:avLst/>
          </a:prstGeom>
          <a:noFill/>
          <a:ln/>
        </p:spPr>
        <p:txBody>
          <a:bodyPr wrap="square" lIns="0" tIns="0" rIns="0" bIns="0" rtlCol="0" anchor="ctr">
            <a:spAutoFit/>
          </a:bodyPr>
          <a:lstStyle/>
          <a:p>
            <a:pPr marL="285750" indent="-285750">
              <a:buFont typeface="Wingdings" panose="05000000000000000000" pitchFamily="2" charset="2"/>
              <a:buChar char="Ø"/>
            </a:pPr>
            <a:r>
              <a:rPr lang="en-US" sz="1400" b="1" dirty="0">
                <a:solidFill>
                  <a:srgbClr val="1E293B"/>
                </a:solidFill>
                <a:ea typeface="Inter" pitchFamily="34" charset="-122"/>
                <a:cs typeface="Inter" pitchFamily="34" charset="-120"/>
              </a:rPr>
              <a:t>Concurrence accrue et digitalisation</a:t>
            </a:r>
            <a:endParaRPr lang="en-US" sz="1400" b="1" dirty="0"/>
          </a:p>
          <a:p>
            <a:pPr marL="0" indent="0" algn="l">
              <a:buNone/>
            </a:pPr>
            <a:endParaRPr lang="en-US" sz="900" dirty="0"/>
          </a:p>
        </p:txBody>
      </p:sp>
      <p:sp>
        <p:nvSpPr>
          <p:cNvPr id="11" name="Text 7"/>
          <p:cNvSpPr/>
          <p:nvPr/>
        </p:nvSpPr>
        <p:spPr>
          <a:xfrm>
            <a:off x="1820094" y="2290672"/>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12" name="Text 8"/>
          <p:cNvSpPr/>
          <p:nvPr/>
        </p:nvSpPr>
        <p:spPr>
          <a:xfrm>
            <a:off x="642938" y="2530686"/>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13" name="Text 9"/>
          <p:cNvSpPr/>
          <p:nvPr/>
        </p:nvSpPr>
        <p:spPr>
          <a:xfrm>
            <a:off x="643003" y="3190419"/>
            <a:ext cx="3192925" cy="353943"/>
          </a:xfrm>
          <a:prstGeom prst="rect">
            <a:avLst/>
          </a:prstGeom>
          <a:noFill/>
          <a:ln/>
        </p:spPr>
        <p:txBody>
          <a:bodyPr wrap="none" lIns="0" tIns="0" rIns="0" bIns="0" rtlCol="0" anchor="ctr">
            <a:spAutoFit/>
          </a:bodyPr>
          <a:lstStyle/>
          <a:p>
            <a:pPr marL="285750" indent="-285750">
              <a:buFont typeface="Wingdings" panose="05000000000000000000" pitchFamily="2" charset="2"/>
              <a:buChar char="Ø"/>
            </a:pPr>
            <a:r>
              <a:rPr lang="en-US" sz="1400" b="1" dirty="0">
                <a:solidFill>
                  <a:srgbClr val="1E293B"/>
                </a:solidFill>
                <a:ea typeface="Inter" pitchFamily="34" charset="-122"/>
                <a:cs typeface="Inter" pitchFamily="34" charset="-120"/>
              </a:rPr>
              <a:t>Attentes clients de plus en plus élevées</a:t>
            </a:r>
            <a:endParaRPr lang="en-US" sz="1400" b="1" dirty="0"/>
          </a:p>
          <a:p>
            <a:pPr marL="0" indent="0" algn="l">
              <a:buNone/>
            </a:pPr>
            <a:endParaRPr lang="en-US" sz="900" dirty="0"/>
          </a:p>
        </p:txBody>
      </p:sp>
      <p:sp>
        <p:nvSpPr>
          <p:cNvPr id="15" name="Text 11"/>
          <p:cNvSpPr/>
          <p:nvPr/>
        </p:nvSpPr>
        <p:spPr>
          <a:xfrm>
            <a:off x="642938" y="2770699"/>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16" name="Text 12"/>
          <p:cNvSpPr/>
          <p:nvPr/>
        </p:nvSpPr>
        <p:spPr>
          <a:xfrm>
            <a:off x="643003" y="3672580"/>
            <a:ext cx="2755626" cy="353943"/>
          </a:xfrm>
          <a:prstGeom prst="rect">
            <a:avLst/>
          </a:prstGeom>
          <a:noFill/>
          <a:ln/>
        </p:spPr>
        <p:txBody>
          <a:bodyPr wrap="none" lIns="0" tIns="0" rIns="0" bIns="0" rtlCol="0" anchor="ctr">
            <a:spAutoFit/>
          </a:bodyPr>
          <a:lstStyle/>
          <a:p>
            <a:pPr marL="285750" indent="-285750">
              <a:buFont typeface="Wingdings" panose="05000000000000000000" pitchFamily="2" charset="2"/>
              <a:buChar char="Ø"/>
            </a:pPr>
            <a:r>
              <a:rPr lang="en-US" sz="1400" b="1" dirty="0">
                <a:solidFill>
                  <a:srgbClr val="1E293B"/>
                </a:solidFill>
                <a:ea typeface="Inter" pitchFamily="34" charset="-122"/>
                <a:cs typeface="Inter" pitchFamily="34" charset="-120"/>
              </a:rPr>
              <a:t>Personnalisation des expériences</a:t>
            </a:r>
            <a:endParaRPr lang="en-US" sz="1400" b="1" dirty="0"/>
          </a:p>
          <a:p>
            <a:pPr marL="0" indent="0" algn="l">
              <a:buNone/>
            </a:pPr>
            <a:endParaRPr lang="en-US" sz="900" dirty="0"/>
          </a:p>
        </p:txBody>
      </p:sp>
      <p:sp>
        <p:nvSpPr>
          <p:cNvPr id="18" name="Text 14"/>
          <p:cNvSpPr/>
          <p:nvPr/>
        </p:nvSpPr>
        <p:spPr>
          <a:xfrm>
            <a:off x="642938" y="3010712"/>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19" name="Text 15"/>
          <p:cNvSpPr/>
          <p:nvPr/>
        </p:nvSpPr>
        <p:spPr>
          <a:xfrm>
            <a:off x="643003" y="4212119"/>
            <a:ext cx="3428665" cy="353943"/>
          </a:xfrm>
          <a:prstGeom prst="rect">
            <a:avLst/>
          </a:prstGeom>
          <a:noFill/>
          <a:ln/>
        </p:spPr>
        <p:txBody>
          <a:bodyPr wrap="square" lIns="0" tIns="0" rIns="0" bIns="0" rtlCol="0" anchor="ctr">
            <a:spAutoFit/>
          </a:bodyPr>
          <a:lstStyle/>
          <a:p>
            <a:pPr marL="285750" indent="-285750">
              <a:buFont typeface="Wingdings" panose="05000000000000000000" pitchFamily="2" charset="2"/>
              <a:buChar char="Ø"/>
            </a:pPr>
            <a:r>
              <a:rPr lang="en-US" sz="1400" b="1" dirty="0">
                <a:solidFill>
                  <a:srgbClr val="1E293B"/>
                </a:solidFill>
                <a:ea typeface="Inter" pitchFamily="34" charset="-122"/>
                <a:cs typeface="Inter" pitchFamily="34" charset="-120"/>
              </a:rPr>
              <a:t>Optimisation</a:t>
            </a:r>
            <a:r>
              <a:rPr lang="en-US" sz="1400" dirty="0">
                <a:solidFill>
                  <a:srgbClr val="1E293B"/>
                </a:solidFill>
                <a:ea typeface="Inter" pitchFamily="34" charset="-122"/>
                <a:cs typeface="Inter" pitchFamily="34" charset="-120"/>
              </a:rPr>
              <a:t> </a:t>
            </a:r>
            <a:r>
              <a:rPr lang="en-US" sz="1400" b="1" dirty="0">
                <a:solidFill>
                  <a:srgbClr val="1E293B"/>
                </a:solidFill>
                <a:ea typeface="Inter" pitchFamily="34" charset="-122"/>
                <a:cs typeface="Inter" pitchFamily="34" charset="-120"/>
              </a:rPr>
              <a:t> des stratégies marketing</a:t>
            </a:r>
            <a:endParaRPr lang="en-US" sz="1400" b="1" dirty="0"/>
          </a:p>
          <a:p>
            <a:pPr marL="0" indent="0" algn="l">
              <a:buNone/>
            </a:pPr>
            <a:endParaRPr lang="en-US" sz="900" dirty="0"/>
          </a:p>
        </p:txBody>
      </p:sp>
      <p:sp>
        <p:nvSpPr>
          <p:cNvPr id="21" name="Shape 17"/>
          <p:cNvSpPr/>
          <p:nvPr/>
        </p:nvSpPr>
        <p:spPr>
          <a:xfrm>
            <a:off x="4666692" y="1320378"/>
            <a:ext cx="4000500" cy="3564883"/>
          </a:xfrm>
          <a:prstGeom prst="rect">
            <a:avLst/>
          </a:prstGeom>
          <a:solidFill>
            <a:srgbClr val="FFFFFF"/>
          </a:solidFill>
          <a:ln/>
        </p:spPr>
        <p:txBody>
          <a:bodyPr/>
          <a:lstStyle/>
          <a:p>
            <a:endParaRPr lang="fr-FR" dirty="0"/>
          </a:p>
        </p:txBody>
      </p:sp>
      <p:sp>
        <p:nvSpPr>
          <p:cNvPr id="22" name="Shape 18"/>
          <p:cNvSpPr/>
          <p:nvPr/>
        </p:nvSpPr>
        <p:spPr>
          <a:xfrm>
            <a:off x="4714875" y="1357313"/>
            <a:ext cx="45719" cy="3527948"/>
          </a:xfrm>
          <a:prstGeom prst="rect">
            <a:avLst/>
          </a:prstGeom>
          <a:ln/>
        </p:spPr>
        <p:style>
          <a:lnRef idx="2">
            <a:schemeClr val="accent6">
              <a:shade val="15000"/>
            </a:schemeClr>
          </a:lnRef>
          <a:fillRef idx="1">
            <a:schemeClr val="accent6"/>
          </a:fillRef>
          <a:effectRef idx="0">
            <a:schemeClr val="accent6"/>
          </a:effectRef>
          <a:fontRef idx="minor">
            <a:schemeClr val="lt1"/>
          </a:fontRef>
        </p:style>
      </p:sp>
      <p:pic>
        <p:nvPicPr>
          <p:cNvPr id="23" name="Image 2" descr="preencoded.png"/>
          <p:cNvPicPr>
            <a:picLocks noChangeAspect="1"/>
          </p:cNvPicPr>
          <p:nvPr/>
        </p:nvPicPr>
        <p:blipFill>
          <a:blip r:embed="rId5"/>
          <a:stretch>
            <a:fillRect/>
          </a:stretch>
        </p:blipFill>
        <p:spPr>
          <a:xfrm>
            <a:off x="4929188" y="1614488"/>
            <a:ext cx="128588" cy="171450"/>
          </a:xfrm>
          <a:prstGeom prst="rect">
            <a:avLst/>
          </a:prstGeom>
        </p:spPr>
      </p:pic>
      <p:sp>
        <p:nvSpPr>
          <p:cNvPr id="24" name="Text 19"/>
          <p:cNvSpPr/>
          <p:nvPr/>
        </p:nvSpPr>
        <p:spPr>
          <a:xfrm>
            <a:off x="5164931" y="1561713"/>
            <a:ext cx="2566922" cy="276999"/>
          </a:xfrm>
          <a:prstGeom prst="rect">
            <a:avLst/>
          </a:prstGeom>
          <a:noFill/>
          <a:ln/>
        </p:spPr>
        <p:txBody>
          <a:bodyPr wrap="square" lIns="0" tIns="0" rIns="0" bIns="0" rtlCol="0" anchor="ctr">
            <a:spAutoFit/>
          </a:bodyPr>
          <a:lstStyle/>
          <a:p>
            <a:pPr marL="0" indent="0">
              <a:buNone/>
            </a:pPr>
            <a:r>
              <a:rPr lang="en-US" b="1" dirty="0">
                <a:solidFill>
                  <a:srgbClr val="10B981"/>
                </a:solidFill>
                <a:ea typeface="Inter" pitchFamily="34" charset="-122"/>
                <a:cs typeface="Inter" pitchFamily="34" charset="-120"/>
              </a:rPr>
              <a:t>Objectif du projet</a:t>
            </a:r>
            <a:endParaRPr lang="en-US" dirty="0"/>
          </a:p>
        </p:txBody>
      </p:sp>
      <p:sp>
        <p:nvSpPr>
          <p:cNvPr id="25" name="Text 20"/>
          <p:cNvSpPr/>
          <p:nvPr/>
        </p:nvSpPr>
        <p:spPr>
          <a:xfrm>
            <a:off x="4976566" y="1928222"/>
            <a:ext cx="3643313" cy="612925"/>
          </a:xfrm>
          <a:prstGeom prst="rect">
            <a:avLst/>
          </a:prstGeom>
          <a:noFill/>
          <a:ln/>
        </p:spPr>
        <p:txBody>
          <a:bodyPr wrap="square" lIns="0" tIns="0" rIns="0" bIns="0" rtlCol="0" anchor="ctr">
            <a:spAutoFit/>
          </a:bodyPr>
          <a:lstStyle/>
          <a:p>
            <a:pPr>
              <a:lnSpc>
                <a:spcPct val="150000"/>
              </a:lnSpc>
            </a:pPr>
            <a:r>
              <a:rPr lang="fr-FR" sz="1400" b="1" dirty="0"/>
              <a:t>Développer un modèle de segmentation client</a:t>
            </a:r>
            <a:r>
              <a:rPr lang="fr-FR" sz="1400" dirty="0"/>
              <a:t> qui permettra de</a:t>
            </a:r>
            <a:r>
              <a:rPr lang="en-US" sz="1400" dirty="0">
                <a:solidFill>
                  <a:srgbClr val="1E293B"/>
                </a:solidFill>
                <a:ea typeface="Inter" pitchFamily="34" charset="-122"/>
                <a:cs typeface="Inter" pitchFamily="34" charset="-120"/>
              </a:rPr>
              <a:t>:</a:t>
            </a:r>
            <a:endParaRPr lang="en-US" sz="1400" dirty="0"/>
          </a:p>
        </p:txBody>
      </p:sp>
      <p:sp>
        <p:nvSpPr>
          <p:cNvPr id="26" name="Text 21"/>
          <p:cNvSpPr/>
          <p:nvPr/>
        </p:nvSpPr>
        <p:spPr>
          <a:xfrm>
            <a:off x="4929188" y="2290672"/>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27" name="Text 22"/>
          <p:cNvSpPr/>
          <p:nvPr/>
        </p:nvSpPr>
        <p:spPr>
          <a:xfrm>
            <a:off x="5054641" y="2691899"/>
            <a:ext cx="2935147" cy="353943"/>
          </a:xfrm>
          <a:prstGeom prst="rect">
            <a:avLst/>
          </a:prstGeom>
          <a:noFill/>
          <a:ln/>
        </p:spPr>
        <p:txBody>
          <a:bodyPr wrap="square" lIns="0" tIns="0" rIns="0" bIns="0" rtlCol="0" anchor="ctr">
            <a:spAutoFit/>
          </a:bodyPr>
          <a:lstStyle/>
          <a:p>
            <a:pPr marL="285750" indent="-285750">
              <a:buFont typeface="Wingdings" panose="05000000000000000000" pitchFamily="2" charset="2"/>
              <a:buChar char="ü"/>
            </a:pPr>
            <a:r>
              <a:rPr lang="en-US" sz="1400" b="1" dirty="0">
                <a:solidFill>
                  <a:srgbClr val="1E293B"/>
                </a:solidFill>
                <a:ea typeface="Inter" pitchFamily="34" charset="-122"/>
                <a:cs typeface="Inter" pitchFamily="34" charset="-120"/>
              </a:rPr>
              <a:t>Identifier les profils clients distincts</a:t>
            </a:r>
            <a:endParaRPr lang="en-US" sz="1400" b="1" dirty="0"/>
          </a:p>
          <a:p>
            <a:pPr marL="0" indent="0" algn="l">
              <a:buNone/>
            </a:pPr>
            <a:endParaRPr lang="en-US" sz="900" dirty="0"/>
          </a:p>
        </p:txBody>
      </p:sp>
      <p:sp>
        <p:nvSpPr>
          <p:cNvPr id="29" name="Text 24"/>
          <p:cNvSpPr/>
          <p:nvPr/>
        </p:nvSpPr>
        <p:spPr>
          <a:xfrm>
            <a:off x="4929188" y="2530686"/>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30" name="Text 25"/>
          <p:cNvSpPr/>
          <p:nvPr/>
        </p:nvSpPr>
        <p:spPr>
          <a:xfrm>
            <a:off x="5054641" y="3176409"/>
            <a:ext cx="2857574" cy="353943"/>
          </a:xfrm>
          <a:prstGeom prst="rect">
            <a:avLst/>
          </a:prstGeom>
          <a:noFill/>
          <a:ln/>
        </p:spPr>
        <p:txBody>
          <a:bodyPr wrap="square" lIns="0" tIns="0" rIns="0" bIns="0" rtlCol="0" anchor="ctr">
            <a:spAutoFit/>
          </a:bodyPr>
          <a:lstStyle/>
          <a:p>
            <a:pPr marL="285750" indent="-285750">
              <a:buFont typeface="Wingdings" panose="05000000000000000000" pitchFamily="2" charset="2"/>
              <a:buChar char="ü"/>
            </a:pPr>
            <a:r>
              <a:rPr lang="en-US" sz="1400" b="1" dirty="0">
                <a:solidFill>
                  <a:srgbClr val="1E293B"/>
                </a:solidFill>
                <a:ea typeface="Inter" pitchFamily="34" charset="-122"/>
                <a:cs typeface="Inter" pitchFamily="34" charset="-120"/>
              </a:rPr>
              <a:t>Adapter  les offres et services</a:t>
            </a:r>
            <a:endParaRPr lang="en-US" sz="1400" b="1" dirty="0"/>
          </a:p>
          <a:p>
            <a:pPr marL="0" indent="0" algn="l">
              <a:buNone/>
            </a:pPr>
            <a:endParaRPr lang="en-US" sz="900" dirty="0"/>
          </a:p>
        </p:txBody>
      </p:sp>
      <p:sp>
        <p:nvSpPr>
          <p:cNvPr id="32" name="Text 27"/>
          <p:cNvSpPr/>
          <p:nvPr/>
        </p:nvSpPr>
        <p:spPr>
          <a:xfrm>
            <a:off x="4929188" y="2770699"/>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33" name="Text 28"/>
          <p:cNvSpPr/>
          <p:nvPr/>
        </p:nvSpPr>
        <p:spPr>
          <a:xfrm>
            <a:off x="5059765" y="3672580"/>
            <a:ext cx="3214353" cy="353943"/>
          </a:xfrm>
          <a:prstGeom prst="rect">
            <a:avLst/>
          </a:prstGeom>
          <a:noFill/>
          <a:ln/>
        </p:spPr>
        <p:txBody>
          <a:bodyPr wrap="square" lIns="0" tIns="0" rIns="0" bIns="0" rtlCol="0" anchor="ctr">
            <a:spAutoFit/>
          </a:bodyPr>
          <a:lstStyle/>
          <a:p>
            <a:pPr marL="285750" indent="-285750">
              <a:buFont typeface="Wingdings" panose="05000000000000000000" pitchFamily="2" charset="2"/>
              <a:buChar char="ü"/>
            </a:pPr>
            <a:r>
              <a:rPr lang="en-US" sz="1400" b="1" dirty="0">
                <a:solidFill>
                  <a:srgbClr val="1E293B"/>
                </a:solidFill>
                <a:ea typeface="Inter" pitchFamily="34" charset="-122"/>
                <a:cs typeface="Inter" pitchFamily="34" charset="-120"/>
              </a:rPr>
              <a:t>Cibler les campagnes marketing</a:t>
            </a:r>
            <a:endParaRPr lang="en-US" sz="1400" b="1" dirty="0"/>
          </a:p>
          <a:p>
            <a:pPr marL="0" indent="0" algn="l">
              <a:buNone/>
            </a:pPr>
            <a:endParaRPr lang="en-US" sz="900" dirty="0"/>
          </a:p>
        </p:txBody>
      </p:sp>
      <p:sp>
        <p:nvSpPr>
          <p:cNvPr id="35" name="Text 30"/>
          <p:cNvSpPr/>
          <p:nvPr/>
        </p:nvSpPr>
        <p:spPr>
          <a:xfrm>
            <a:off x="4929188" y="3010712"/>
            <a:ext cx="65" cy="138499"/>
          </a:xfrm>
          <a:prstGeom prst="rect">
            <a:avLst/>
          </a:prstGeom>
          <a:noFill/>
          <a:ln/>
        </p:spPr>
        <p:txBody>
          <a:bodyPr wrap="none" lIns="0" tIns="0" rIns="0" bIns="0" rtlCol="0" anchor="ctr">
            <a:spAutoFit/>
          </a:bodyPr>
          <a:lstStyle/>
          <a:p>
            <a:pPr marL="0" indent="0" algn="l">
              <a:buNone/>
            </a:pPr>
            <a:endParaRPr lang="en-US" sz="900" dirty="0"/>
          </a:p>
        </p:txBody>
      </p:sp>
      <p:sp>
        <p:nvSpPr>
          <p:cNvPr id="36" name="Text 31"/>
          <p:cNvSpPr/>
          <p:nvPr/>
        </p:nvSpPr>
        <p:spPr>
          <a:xfrm>
            <a:off x="5059808" y="4135175"/>
            <a:ext cx="2730893" cy="430887"/>
          </a:xfrm>
          <a:prstGeom prst="rect">
            <a:avLst/>
          </a:prstGeom>
          <a:noFill/>
          <a:ln/>
        </p:spPr>
        <p:txBody>
          <a:bodyPr wrap="square" lIns="0" tIns="0" rIns="0" bIns="0" rtlCol="0" anchor="ctr">
            <a:spAutoFit/>
          </a:bodyPr>
          <a:lstStyle/>
          <a:p>
            <a:pPr marL="285750" indent="-285750">
              <a:buFont typeface="Wingdings" panose="05000000000000000000" pitchFamily="2" charset="2"/>
              <a:buChar char="ü"/>
            </a:pPr>
            <a:r>
              <a:rPr lang="en-US" sz="1400" b="1" dirty="0">
                <a:solidFill>
                  <a:srgbClr val="1E293B"/>
                </a:solidFill>
                <a:ea typeface="Inter" pitchFamily="34" charset="-122"/>
                <a:cs typeface="Inter" pitchFamily="34" charset="-120"/>
              </a:rPr>
              <a:t>Améliorer  la satisfaction client</a:t>
            </a:r>
            <a:endParaRPr lang="en-US" sz="1400" b="1" dirty="0"/>
          </a:p>
          <a:p>
            <a:pPr marL="0" indent="0" algn="l">
              <a:buNone/>
            </a:pPr>
            <a:endParaRPr lang="en-US" sz="1400" dirty="0"/>
          </a:p>
        </p:txBody>
      </p:sp>
      <p:pic>
        <p:nvPicPr>
          <p:cNvPr id="50" name="Image 49">
            <a:extLst>
              <a:ext uri="{FF2B5EF4-FFF2-40B4-BE49-F238E27FC236}">
                <a16:creationId xmlns:a16="http://schemas.microsoft.com/office/drawing/2014/main" id="{F709B49D-5EF0-8DAB-8B15-D7576BB753BA}"/>
              </a:ext>
            </a:extLst>
          </p:cNvPr>
          <p:cNvPicPr>
            <a:picLocks noChangeAspect="1"/>
          </p:cNvPicPr>
          <p:nvPr/>
        </p:nvPicPr>
        <p:blipFill>
          <a:blip r:embed="rId6"/>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cxnSp>
        <p:nvCxnSpPr>
          <p:cNvPr id="14" name="Connecteur droit 13">
            <a:extLst>
              <a:ext uri="{FF2B5EF4-FFF2-40B4-BE49-F238E27FC236}">
                <a16:creationId xmlns:a16="http://schemas.microsoft.com/office/drawing/2014/main" id="{4DAAD56C-68CA-9A00-8633-ECDEC2E5FB0D}"/>
              </a:ext>
            </a:extLst>
          </p:cNvPr>
          <p:cNvCxnSpPr/>
          <p:nvPr/>
        </p:nvCxnSpPr>
        <p:spPr>
          <a:xfrm>
            <a:off x="3000653" y="559293"/>
            <a:ext cx="3338004" cy="0"/>
          </a:xfrm>
          <a:prstGeom prst="line">
            <a:avLst/>
          </a:prstGeom>
          <a:ln w="50800">
            <a:headEnd w="med" len="med"/>
            <a:tailEnd w="med" len="sm"/>
          </a:ln>
        </p:spPr>
        <p:style>
          <a:lnRef idx="3">
            <a:schemeClr val="accent1"/>
          </a:lnRef>
          <a:fillRef idx="0">
            <a:schemeClr val="accent1"/>
          </a:fillRef>
          <a:effectRef idx="2">
            <a:schemeClr val="accent1"/>
          </a:effectRef>
          <a:fontRef idx="minor">
            <a:schemeClr val="tx1"/>
          </a:fontRef>
        </p:style>
      </p:cxnSp>
      <p:sp>
        <p:nvSpPr>
          <p:cNvPr id="17" name="ZoneTexte 16">
            <a:extLst>
              <a:ext uri="{FF2B5EF4-FFF2-40B4-BE49-F238E27FC236}">
                <a16:creationId xmlns:a16="http://schemas.microsoft.com/office/drawing/2014/main" id="{E329372B-40EA-0CD7-3FBC-9C07BF6E4D82}"/>
              </a:ext>
            </a:extLst>
          </p:cNvPr>
          <p:cNvSpPr txBox="1"/>
          <p:nvPr/>
        </p:nvSpPr>
        <p:spPr>
          <a:xfrm>
            <a:off x="3624639" y="45801"/>
            <a:ext cx="2821022" cy="523220"/>
          </a:xfrm>
          <a:prstGeom prst="rect">
            <a:avLst/>
          </a:prstGeom>
          <a:noFill/>
        </p:spPr>
        <p:txBody>
          <a:bodyPr wrap="square" rtlCol="0">
            <a:spAutoFit/>
          </a:bodyPr>
          <a:lstStyle/>
          <a:p>
            <a:r>
              <a:rPr lang="en-US" sz="2800" b="1" dirty="0">
                <a:solidFill>
                  <a:schemeClr val="accent1">
                    <a:lumMod val="75000"/>
                  </a:schemeClr>
                </a:solidFill>
              </a:rPr>
              <a:t>Introduction</a:t>
            </a:r>
            <a:endParaRPr lang="fr-FR" sz="2800" b="1" dirty="0">
              <a:solidFill>
                <a:schemeClr val="accent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878" y="34504"/>
            <a:ext cx="9144000" cy="5143500"/>
          </a:xfrm>
          <a:prstGeom prst="rect">
            <a:avLst/>
          </a:prstGeom>
        </p:spPr>
      </p:pic>
      <p:sp>
        <p:nvSpPr>
          <p:cNvPr id="3" name="Text 0"/>
          <p:cNvSpPr/>
          <p:nvPr/>
        </p:nvSpPr>
        <p:spPr>
          <a:xfrm>
            <a:off x="339327" y="634279"/>
            <a:ext cx="8501063" cy="369332"/>
          </a:xfrm>
          <a:prstGeom prst="rect">
            <a:avLst/>
          </a:prstGeom>
          <a:noFill/>
          <a:ln/>
        </p:spPr>
        <p:txBody>
          <a:bodyPr wrap="square" lIns="0" tIns="0" rIns="0" bIns="0" rtlCol="0" anchor="ctr">
            <a:spAutoFit/>
          </a:bodyPr>
          <a:lstStyle/>
          <a:p>
            <a:pPr marL="0" indent="0" algn="ctr">
              <a:buNone/>
            </a:pPr>
            <a:r>
              <a:rPr lang="en-US" sz="2400" b="1" dirty="0">
                <a:solidFill>
                  <a:srgbClr val="1E40AF"/>
                </a:solidFill>
                <a:ea typeface="Inter" pitchFamily="34" charset="-122"/>
                <a:cs typeface="Inter" pitchFamily="34" charset="-120"/>
              </a:rPr>
              <a:t>Présentation des Données</a:t>
            </a:r>
            <a:endParaRPr lang="en-US" sz="2400" dirty="0"/>
          </a:p>
        </p:txBody>
      </p:sp>
      <p:sp>
        <p:nvSpPr>
          <p:cNvPr id="4" name="Text 1"/>
          <p:cNvSpPr/>
          <p:nvPr/>
        </p:nvSpPr>
        <p:spPr>
          <a:xfrm>
            <a:off x="603276" y="936236"/>
            <a:ext cx="8501063" cy="152349"/>
          </a:xfrm>
          <a:prstGeom prst="rect">
            <a:avLst/>
          </a:prstGeom>
          <a:noFill/>
          <a:ln/>
        </p:spPr>
        <p:txBody>
          <a:bodyPr wrap="square" lIns="0" tIns="0" rIns="0" bIns="0" rtlCol="0" anchor="ctr">
            <a:spAutoFit/>
          </a:bodyPr>
          <a:lstStyle/>
          <a:p>
            <a:pPr marL="0" indent="0" algn="ctr">
              <a:buNone/>
            </a:pPr>
            <a:endParaRPr lang="en-US" sz="990" dirty="0"/>
          </a:p>
        </p:txBody>
      </p:sp>
      <p:sp>
        <p:nvSpPr>
          <p:cNvPr id="5" name="Shape 2"/>
          <p:cNvSpPr/>
          <p:nvPr/>
        </p:nvSpPr>
        <p:spPr>
          <a:xfrm>
            <a:off x="302714" y="1390542"/>
            <a:ext cx="4107656" cy="3418982"/>
          </a:xfrm>
          <a:prstGeom prst="rect">
            <a:avLst/>
          </a:prstGeom>
          <a:solidFill>
            <a:srgbClr val="FFFFFF"/>
          </a:solidFill>
          <a:ln/>
        </p:spPr>
        <p:txBody>
          <a:bodyPr/>
          <a:lstStyle/>
          <a:p>
            <a:endParaRPr lang="fr-FR" dirty="0"/>
          </a:p>
        </p:txBody>
      </p:sp>
      <p:pic>
        <p:nvPicPr>
          <p:cNvPr id="6" name="Image 1" descr="preencoded.png"/>
          <p:cNvPicPr>
            <a:picLocks noChangeAspect="1"/>
          </p:cNvPicPr>
          <p:nvPr/>
        </p:nvPicPr>
        <p:blipFill>
          <a:blip r:embed="rId4"/>
          <a:stretch>
            <a:fillRect/>
          </a:stretch>
        </p:blipFill>
        <p:spPr>
          <a:xfrm>
            <a:off x="456436" y="1489463"/>
            <a:ext cx="254368" cy="292177"/>
          </a:xfrm>
          <a:prstGeom prst="rect">
            <a:avLst/>
          </a:prstGeom>
        </p:spPr>
      </p:pic>
      <p:sp>
        <p:nvSpPr>
          <p:cNvPr id="7" name="Text 3"/>
          <p:cNvSpPr/>
          <p:nvPr/>
        </p:nvSpPr>
        <p:spPr>
          <a:xfrm>
            <a:off x="875649" y="1454255"/>
            <a:ext cx="2015179" cy="307777"/>
          </a:xfrm>
          <a:prstGeom prst="rect">
            <a:avLst/>
          </a:prstGeom>
          <a:noFill/>
          <a:ln/>
        </p:spPr>
        <p:txBody>
          <a:bodyPr wrap="square" lIns="0" tIns="0" rIns="0" bIns="0" rtlCol="0" anchor="ctr">
            <a:spAutoFit/>
          </a:bodyPr>
          <a:lstStyle/>
          <a:p>
            <a:pPr marL="0" indent="0">
              <a:buNone/>
            </a:pPr>
            <a:r>
              <a:rPr lang="en-US" sz="2000" b="1" dirty="0">
                <a:solidFill>
                  <a:srgbClr val="1E40AF"/>
                </a:solidFill>
                <a:ea typeface="Inter" pitchFamily="34" charset="-122"/>
                <a:cs typeface="Inter" pitchFamily="34" charset="-120"/>
              </a:rPr>
              <a:t>Aperçu du </a:t>
            </a:r>
            <a:r>
              <a:rPr lang="en-US" b="1" dirty="0">
                <a:solidFill>
                  <a:srgbClr val="1E40AF"/>
                </a:solidFill>
                <a:ea typeface="Inter" pitchFamily="34" charset="-122"/>
                <a:cs typeface="Inter" pitchFamily="34" charset="-120"/>
              </a:rPr>
              <a:t>Dataset</a:t>
            </a:r>
            <a:endParaRPr lang="en-US" dirty="0"/>
          </a:p>
        </p:txBody>
      </p:sp>
      <p:sp>
        <p:nvSpPr>
          <p:cNvPr id="8" name="Shape 4"/>
          <p:cNvSpPr/>
          <p:nvPr/>
        </p:nvSpPr>
        <p:spPr>
          <a:xfrm>
            <a:off x="523296" y="2097145"/>
            <a:ext cx="1687711" cy="528253"/>
          </a:xfrm>
          <a:prstGeom prst="rect">
            <a:avLst/>
          </a:prstGeom>
          <a:solidFill>
            <a:srgbClr val="F1F5F9"/>
          </a:solidFill>
          <a:ln>
            <a:solidFill>
              <a:schemeClr val="tx1"/>
            </a:solidFill>
          </a:ln>
        </p:spPr>
      </p:sp>
      <p:sp>
        <p:nvSpPr>
          <p:cNvPr id="9" name="Text 5"/>
          <p:cNvSpPr/>
          <p:nvPr/>
        </p:nvSpPr>
        <p:spPr>
          <a:xfrm>
            <a:off x="554553" y="2139147"/>
            <a:ext cx="1553766"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200</a:t>
            </a:r>
            <a:endParaRPr lang="en-US" sz="1600" dirty="0"/>
          </a:p>
        </p:txBody>
      </p:sp>
      <p:sp>
        <p:nvSpPr>
          <p:cNvPr id="10" name="Text 6"/>
          <p:cNvSpPr/>
          <p:nvPr/>
        </p:nvSpPr>
        <p:spPr>
          <a:xfrm>
            <a:off x="572413" y="2360576"/>
            <a:ext cx="1553766" cy="215444"/>
          </a:xfrm>
          <a:prstGeom prst="rect">
            <a:avLst/>
          </a:prstGeom>
          <a:noFill/>
          <a:ln/>
        </p:spPr>
        <p:txBody>
          <a:bodyPr wrap="squar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Clients</a:t>
            </a:r>
            <a:endParaRPr lang="en-US" sz="1400" b="1" dirty="0"/>
          </a:p>
        </p:txBody>
      </p:sp>
      <p:sp>
        <p:nvSpPr>
          <p:cNvPr id="11" name="Shape 7"/>
          <p:cNvSpPr/>
          <p:nvPr/>
        </p:nvSpPr>
        <p:spPr>
          <a:xfrm>
            <a:off x="2406948" y="2079803"/>
            <a:ext cx="1906027" cy="2028617"/>
          </a:xfrm>
          <a:prstGeom prst="rect">
            <a:avLst/>
          </a:prstGeom>
          <a:solidFill>
            <a:srgbClr val="F1F5F9"/>
          </a:solidFill>
          <a:ln>
            <a:solidFill>
              <a:schemeClr val="tx1"/>
            </a:solidFill>
          </a:ln>
        </p:spPr>
      </p:sp>
      <p:sp>
        <p:nvSpPr>
          <p:cNvPr id="12" name="Text 8"/>
          <p:cNvSpPr/>
          <p:nvPr/>
        </p:nvSpPr>
        <p:spPr>
          <a:xfrm>
            <a:off x="2732430" y="2140055"/>
            <a:ext cx="1553766"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rPr>
              <a:t>5</a:t>
            </a:r>
            <a:endParaRPr lang="en-US" sz="1600" dirty="0"/>
          </a:p>
        </p:txBody>
      </p:sp>
      <p:sp>
        <p:nvSpPr>
          <p:cNvPr id="13" name="Text 9"/>
          <p:cNvSpPr/>
          <p:nvPr/>
        </p:nvSpPr>
        <p:spPr>
          <a:xfrm>
            <a:off x="2506120" y="2400932"/>
            <a:ext cx="1814844" cy="1508105"/>
          </a:xfrm>
          <a:prstGeom prst="rect">
            <a:avLst/>
          </a:prstGeom>
          <a:noFill/>
          <a:ln/>
        </p:spPr>
        <p:txBody>
          <a:bodyPr wrap="square" lIns="0" tIns="0" rIns="0" bIns="0" rtlCol="0" anchor="ctr">
            <a:spAutoFit/>
          </a:bodyPr>
          <a:lstStyle/>
          <a:p>
            <a:pPr algn="ctr"/>
            <a:r>
              <a:rPr lang="en-US" sz="1400" b="1" dirty="0">
                <a:solidFill>
                  <a:srgbClr val="64748B"/>
                </a:solidFill>
                <a:ea typeface="Inter" pitchFamily="34" charset="-122"/>
                <a:cs typeface="Inter" pitchFamily="34" charset="-120"/>
              </a:rPr>
              <a:t>Variables: </a:t>
            </a:r>
          </a:p>
          <a:p>
            <a:pPr algn="ctr"/>
            <a:r>
              <a:rPr lang="en-US" sz="1400" b="1" dirty="0">
                <a:solidFill>
                  <a:srgbClr val="64748B"/>
                </a:solidFill>
                <a:ea typeface="Inter" pitchFamily="34" charset="-122"/>
                <a:cs typeface="Inter" pitchFamily="34" charset="-120"/>
              </a:rPr>
              <a:t>CustomerID</a:t>
            </a:r>
          </a:p>
          <a:p>
            <a:pPr algn="ctr"/>
            <a:r>
              <a:rPr lang="en-US" sz="1400" b="1" dirty="0">
                <a:solidFill>
                  <a:srgbClr val="64748B"/>
                </a:solidFill>
                <a:ea typeface="Inter" pitchFamily="34" charset="-122"/>
                <a:cs typeface="Inter" pitchFamily="34" charset="-120"/>
              </a:rPr>
              <a:t>Gender</a:t>
            </a:r>
          </a:p>
          <a:p>
            <a:pPr algn="ctr"/>
            <a:r>
              <a:rPr lang="en-US" sz="1400" b="1" dirty="0">
                <a:solidFill>
                  <a:srgbClr val="64748B"/>
                </a:solidFill>
                <a:ea typeface="Inter" pitchFamily="34" charset="-122"/>
                <a:cs typeface="Inter" pitchFamily="34" charset="-120"/>
              </a:rPr>
              <a:t>Age </a:t>
            </a:r>
          </a:p>
          <a:p>
            <a:pPr algn="ctr"/>
            <a:r>
              <a:rPr lang="en-US" sz="1400" b="1" dirty="0">
                <a:solidFill>
                  <a:srgbClr val="64748B"/>
                </a:solidFill>
                <a:ea typeface="Inter" pitchFamily="34" charset="-122"/>
                <a:cs typeface="Inter" pitchFamily="34" charset="-120"/>
              </a:rPr>
              <a:t>Annual Income (k$)</a:t>
            </a:r>
          </a:p>
          <a:p>
            <a:pPr algn="ctr"/>
            <a:r>
              <a:rPr lang="en-US" sz="1400" b="1" dirty="0">
                <a:solidFill>
                  <a:srgbClr val="64748B"/>
                </a:solidFill>
                <a:ea typeface="Inter" pitchFamily="34" charset="-122"/>
                <a:cs typeface="Inter" pitchFamily="34" charset="-120"/>
              </a:rPr>
              <a:t>Spending Score (1-100) </a:t>
            </a:r>
          </a:p>
          <a:p>
            <a:pPr algn="ctr"/>
            <a:r>
              <a:rPr lang="en-US" sz="1400" b="1" dirty="0">
                <a:solidFill>
                  <a:srgbClr val="64748B"/>
                </a:solidFill>
                <a:ea typeface="Inter" pitchFamily="34" charset="-122"/>
                <a:cs typeface="Inter" pitchFamily="34" charset="-120"/>
              </a:rPr>
              <a:t> </a:t>
            </a:r>
            <a:endParaRPr lang="en-US" sz="1400" b="1" dirty="0"/>
          </a:p>
        </p:txBody>
      </p:sp>
      <p:sp>
        <p:nvSpPr>
          <p:cNvPr id="14" name="Shape 10"/>
          <p:cNvSpPr/>
          <p:nvPr/>
        </p:nvSpPr>
        <p:spPr>
          <a:xfrm>
            <a:off x="530604" y="2745243"/>
            <a:ext cx="1687711" cy="509631"/>
          </a:xfrm>
          <a:prstGeom prst="rect">
            <a:avLst/>
          </a:prstGeom>
          <a:solidFill>
            <a:srgbClr val="F1F5F9"/>
          </a:solidFill>
          <a:ln>
            <a:solidFill>
              <a:schemeClr val="tx1"/>
            </a:solidFill>
          </a:ln>
        </p:spPr>
        <p:txBody>
          <a:bodyPr/>
          <a:lstStyle/>
          <a:p>
            <a:endParaRPr lang="fr-FR" dirty="0"/>
          </a:p>
        </p:txBody>
      </p:sp>
      <p:sp>
        <p:nvSpPr>
          <p:cNvPr id="15" name="Text 11"/>
          <p:cNvSpPr/>
          <p:nvPr/>
        </p:nvSpPr>
        <p:spPr>
          <a:xfrm>
            <a:off x="583620" y="2697436"/>
            <a:ext cx="1553766" cy="246221"/>
          </a:xfrm>
          <a:prstGeom prst="rect">
            <a:avLst/>
          </a:prstGeom>
          <a:noFill/>
          <a:ln/>
        </p:spPr>
        <p:txBody>
          <a:bodyPr wrap="square" lIns="0" tIns="0" rIns="0" bIns="0" rtlCol="0" anchor="ctr">
            <a:spAutoFit/>
          </a:bodyPr>
          <a:lstStyle/>
          <a:p>
            <a:pPr marL="0" indent="0" algn="ctr">
              <a:buNone/>
            </a:pPr>
            <a:r>
              <a:rPr lang="en-US" sz="1600" b="1" dirty="0">
                <a:solidFill>
                  <a:srgbClr val="1E40AF"/>
                </a:solidFill>
                <a:ea typeface="Inter" pitchFamily="34" charset="-122"/>
                <a:cs typeface="Inter" pitchFamily="34" charset="-120"/>
              </a:rPr>
              <a:t>0</a:t>
            </a:r>
            <a:endParaRPr lang="en-US" sz="1600" dirty="0"/>
          </a:p>
        </p:txBody>
      </p:sp>
      <p:sp>
        <p:nvSpPr>
          <p:cNvPr id="16" name="Text 12"/>
          <p:cNvSpPr/>
          <p:nvPr/>
        </p:nvSpPr>
        <p:spPr>
          <a:xfrm>
            <a:off x="625424" y="2990082"/>
            <a:ext cx="1553766" cy="215444"/>
          </a:xfrm>
          <a:prstGeom prst="rect">
            <a:avLst/>
          </a:prstGeom>
          <a:noFill/>
          <a:ln/>
        </p:spPr>
        <p:txBody>
          <a:bodyPr wrap="square" lIns="0" tIns="0" rIns="0" bIns="0" rtlCol="0" anchor="ctr">
            <a:spAutoFit/>
          </a:bodyPr>
          <a:lstStyle/>
          <a:p>
            <a:pPr marL="0" indent="0" algn="ctr">
              <a:buNone/>
            </a:pPr>
            <a:r>
              <a:rPr lang="en-US" sz="1400" b="1" dirty="0">
                <a:solidFill>
                  <a:srgbClr val="64748B"/>
                </a:solidFill>
                <a:ea typeface="Inter" pitchFamily="34" charset="-122"/>
                <a:cs typeface="Inter" pitchFamily="34" charset="-120"/>
              </a:rPr>
              <a:t>Valeurs manquantes</a:t>
            </a:r>
            <a:endParaRPr lang="en-US" sz="1400" b="1" dirty="0"/>
          </a:p>
        </p:txBody>
      </p:sp>
      <p:sp>
        <p:nvSpPr>
          <p:cNvPr id="21" name="Shape 17"/>
          <p:cNvSpPr/>
          <p:nvPr/>
        </p:nvSpPr>
        <p:spPr>
          <a:xfrm flipH="1">
            <a:off x="398479" y="4099599"/>
            <a:ext cx="45719" cy="588680"/>
          </a:xfrm>
          <a:prstGeom prst="rect">
            <a:avLst/>
          </a:prstGeom>
          <a:solidFill>
            <a:srgbClr val="60A5FA"/>
          </a:solidFill>
          <a:ln/>
        </p:spPr>
      </p:sp>
      <p:sp>
        <p:nvSpPr>
          <p:cNvPr id="22" name="Text 18"/>
          <p:cNvSpPr/>
          <p:nvPr/>
        </p:nvSpPr>
        <p:spPr>
          <a:xfrm>
            <a:off x="466149" y="4284925"/>
            <a:ext cx="4575571" cy="246221"/>
          </a:xfrm>
          <a:prstGeom prst="rect">
            <a:avLst/>
          </a:prstGeom>
          <a:noFill/>
          <a:ln/>
        </p:spPr>
        <p:txBody>
          <a:bodyPr wrap="square" lIns="0" tIns="0" rIns="0" bIns="0" rtlCol="0" anchor="ctr">
            <a:spAutoFit/>
          </a:bodyPr>
          <a:lstStyle/>
          <a:p>
            <a:r>
              <a:rPr lang="en-US" sz="1600" b="1" dirty="0">
                <a:solidFill>
                  <a:srgbClr val="1D4ED8"/>
                </a:solidFill>
                <a:ea typeface="Inter" pitchFamily="34" charset="-122"/>
                <a:cs typeface="Inter" pitchFamily="34" charset="-120"/>
              </a:rPr>
              <a:t>Source : </a:t>
            </a:r>
            <a:r>
              <a:rPr lang="en-US" sz="1400" b="1" dirty="0">
                <a:solidFill>
                  <a:srgbClr val="1D4ED8"/>
                </a:solidFill>
                <a:ea typeface="Inter" pitchFamily="34" charset="-122"/>
                <a:cs typeface="Inter" pitchFamily="34" charset="-120"/>
              </a:rPr>
              <a:t>Kaggle </a:t>
            </a:r>
            <a:r>
              <a:rPr lang="en-US" sz="1400" b="1" dirty="0">
                <a:solidFill>
                  <a:srgbClr val="64748B"/>
                </a:solidFill>
                <a:ea typeface="Inter" pitchFamily="34" charset="-122"/>
                <a:cs typeface="Inter" pitchFamily="34" charset="-120"/>
              </a:rPr>
              <a:t>Dataset, Dataset Mall_Customers.csv</a:t>
            </a:r>
            <a:endParaRPr lang="en-US" sz="1600" dirty="0"/>
          </a:p>
        </p:txBody>
      </p:sp>
      <p:sp>
        <p:nvSpPr>
          <p:cNvPr id="23" name="Text 19"/>
          <p:cNvSpPr/>
          <p:nvPr/>
        </p:nvSpPr>
        <p:spPr>
          <a:xfrm>
            <a:off x="566355" y="4439067"/>
            <a:ext cx="4169951" cy="215444"/>
          </a:xfrm>
          <a:prstGeom prst="rect">
            <a:avLst/>
          </a:prstGeom>
          <a:noFill/>
          <a:ln/>
        </p:spPr>
        <p:txBody>
          <a:bodyPr wrap="square" lIns="0" tIns="0" rIns="0" bIns="0" rtlCol="0" anchor="ctr">
            <a:spAutoFit/>
          </a:bodyPr>
          <a:lstStyle/>
          <a:p>
            <a:pPr algn="just"/>
            <a:r>
              <a:rPr lang="en-US" sz="1400" b="1" dirty="0">
                <a:solidFill>
                  <a:srgbClr val="1D4ED8"/>
                </a:solidFill>
                <a:ea typeface="Inter" pitchFamily="34" charset="-122"/>
                <a:cs typeface="Inter" pitchFamily="34" charset="-120"/>
              </a:rPr>
              <a:t>              </a:t>
            </a:r>
            <a:endParaRPr lang="en-US" sz="1200" dirty="0"/>
          </a:p>
        </p:txBody>
      </p:sp>
      <p:sp>
        <p:nvSpPr>
          <p:cNvPr id="24" name="Shape 20"/>
          <p:cNvSpPr/>
          <p:nvPr/>
        </p:nvSpPr>
        <p:spPr>
          <a:xfrm>
            <a:off x="4679156" y="1367330"/>
            <a:ext cx="4107656" cy="3418982"/>
          </a:xfrm>
          <a:prstGeom prst="rect">
            <a:avLst/>
          </a:prstGeom>
          <a:solidFill>
            <a:srgbClr val="FFFFFF"/>
          </a:solidFill>
          <a:ln/>
        </p:spPr>
      </p:sp>
      <p:pic>
        <p:nvPicPr>
          <p:cNvPr id="25" name="Image 2" descr="preencoded.png"/>
          <p:cNvPicPr>
            <a:picLocks noChangeAspect="1"/>
          </p:cNvPicPr>
          <p:nvPr/>
        </p:nvPicPr>
        <p:blipFill>
          <a:blip r:embed="rId5"/>
          <a:stretch>
            <a:fillRect/>
          </a:stretch>
        </p:blipFill>
        <p:spPr>
          <a:xfrm>
            <a:off x="4844002" y="1532737"/>
            <a:ext cx="250031" cy="248903"/>
          </a:xfrm>
          <a:prstGeom prst="rect">
            <a:avLst/>
          </a:prstGeom>
        </p:spPr>
      </p:pic>
      <p:sp>
        <p:nvSpPr>
          <p:cNvPr id="26" name="Text 21"/>
          <p:cNvSpPr/>
          <p:nvPr/>
        </p:nvSpPr>
        <p:spPr>
          <a:xfrm>
            <a:off x="5229225" y="1519143"/>
            <a:ext cx="2334550" cy="276999"/>
          </a:xfrm>
          <a:prstGeom prst="rect">
            <a:avLst/>
          </a:prstGeom>
          <a:noFill/>
          <a:ln/>
        </p:spPr>
        <p:txBody>
          <a:bodyPr wrap="square" lIns="0" tIns="0" rIns="0" bIns="0" rtlCol="0" anchor="ctr">
            <a:spAutoFit/>
          </a:bodyPr>
          <a:lstStyle/>
          <a:p>
            <a:pPr marL="0" indent="0">
              <a:buNone/>
            </a:pPr>
            <a:r>
              <a:rPr lang="en-US" b="1" dirty="0">
                <a:solidFill>
                  <a:srgbClr val="1E40AF"/>
                </a:solidFill>
                <a:ea typeface="Inter" pitchFamily="34" charset="-122"/>
                <a:cs typeface="Inter" pitchFamily="34" charset="-120"/>
              </a:rPr>
              <a:t>Variables</a:t>
            </a:r>
            <a:r>
              <a:rPr lang="en-US" sz="1400" b="1" dirty="0">
                <a:solidFill>
                  <a:srgbClr val="1E40AF"/>
                </a:solidFill>
                <a:ea typeface="Inter" pitchFamily="34" charset="-122"/>
                <a:cs typeface="Inter" pitchFamily="34" charset="-120"/>
              </a:rPr>
              <a:t> </a:t>
            </a:r>
            <a:r>
              <a:rPr lang="en-US" b="1" dirty="0">
                <a:solidFill>
                  <a:srgbClr val="1E40AF"/>
                </a:solidFill>
                <a:ea typeface="Inter" pitchFamily="34" charset="-122"/>
                <a:cs typeface="Inter" pitchFamily="34" charset="-120"/>
              </a:rPr>
              <a:t>Analysées</a:t>
            </a:r>
            <a:endParaRPr lang="en-US" dirty="0"/>
          </a:p>
        </p:txBody>
      </p:sp>
      <p:sp>
        <p:nvSpPr>
          <p:cNvPr id="27" name="Shape 22"/>
          <p:cNvSpPr/>
          <p:nvPr/>
        </p:nvSpPr>
        <p:spPr>
          <a:xfrm>
            <a:off x="4893469" y="1964531"/>
            <a:ext cx="3679031" cy="540051"/>
          </a:xfrm>
          <a:prstGeom prst="rect">
            <a:avLst/>
          </a:prstGeom>
          <a:solidFill>
            <a:srgbClr val="F8FAFC"/>
          </a:solidFill>
          <a:ln>
            <a:solidFill>
              <a:schemeClr val="tx1"/>
            </a:solidFill>
          </a:ln>
        </p:spPr>
      </p:sp>
      <p:sp>
        <p:nvSpPr>
          <p:cNvPr id="28" name="Shape 23"/>
          <p:cNvSpPr/>
          <p:nvPr/>
        </p:nvSpPr>
        <p:spPr>
          <a:xfrm>
            <a:off x="4942581" y="2099807"/>
            <a:ext cx="357187" cy="287173"/>
          </a:xfrm>
          <a:prstGeom prst="ellipse">
            <a:avLst/>
          </a:prstGeom>
          <a:solidFill>
            <a:srgbClr val="EC4899"/>
          </a:solidFill>
          <a:ln/>
        </p:spPr>
      </p:sp>
      <p:pic>
        <p:nvPicPr>
          <p:cNvPr id="29" name="Image 3" descr="preencoded.png"/>
          <p:cNvPicPr>
            <a:picLocks noChangeAspect="1"/>
          </p:cNvPicPr>
          <p:nvPr/>
        </p:nvPicPr>
        <p:blipFill>
          <a:blip r:embed="rId6"/>
          <a:stretch>
            <a:fillRect/>
          </a:stretch>
        </p:blipFill>
        <p:spPr>
          <a:xfrm>
            <a:off x="4997439" y="2165952"/>
            <a:ext cx="225030" cy="180016"/>
          </a:xfrm>
          <a:prstGeom prst="rect">
            <a:avLst/>
          </a:prstGeom>
        </p:spPr>
      </p:pic>
      <p:sp>
        <p:nvSpPr>
          <p:cNvPr id="30" name="Text 24"/>
          <p:cNvSpPr/>
          <p:nvPr/>
        </p:nvSpPr>
        <p:spPr>
          <a:xfrm>
            <a:off x="5393531" y="2049691"/>
            <a:ext cx="3143250" cy="215444"/>
          </a:xfrm>
          <a:prstGeom prst="rect">
            <a:avLst/>
          </a:prstGeom>
          <a:noFill/>
          <a:ln/>
        </p:spPr>
        <p:txBody>
          <a:bodyPr wrap="square" lIns="0" tIns="0" rIns="0" bIns="0" rtlCol="0" anchor="ctr">
            <a:spAutoFit/>
          </a:bodyPr>
          <a:lstStyle/>
          <a:p>
            <a:pPr marL="0" indent="0">
              <a:buNone/>
            </a:pPr>
            <a:r>
              <a:rPr lang="en-US" sz="1400" b="1" dirty="0">
                <a:solidFill>
                  <a:srgbClr val="1E293B"/>
                </a:solidFill>
                <a:ea typeface="Inter" pitchFamily="34" charset="-122"/>
                <a:cs typeface="Inter" pitchFamily="34" charset="-120"/>
              </a:rPr>
              <a:t>Genre</a:t>
            </a:r>
            <a:endParaRPr lang="en-US" sz="1400" dirty="0"/>
          </a:p>
        </p:txBody>
      </p:sp>
      <p:sp>
        <p:nvSpPr>
          <p:cNvPr id="31" name="Text 25"/>
          <p:cNvSpPr/>
          <p:nvPr/>
        </p:nvSpPr>
        <p:spPr>
          <a:xfrm>
            <a:off x="5393531" y="2227949"/>
            <a:ext cx="3143250" cy="184666"/>
          </a:xfrm>
          <a:prstGeom prst="rect">
            <a:avLst/>
          </a:prstGeom>
          <a:noFill/>
          <a:ln/>
        </p:spPr>
        <p:txBody>
          <a:bodyPr wrap="square" lIns="0" tIns="0" rIns="0" bIns="0" rtlCol="0" anchor="ctr">
            <a:spAutoFit/>
          </a:bodyPr>
          <a:lstStyle/>
          <a:p>
            <a:pPr marL="0" indent="0">
              <a:buNone/>
            </a:pPr>
            <a:r>
              <a:rPr lang="en-US" sz="1200" dirty="0">
                <a:solidFill>
                  <a:srgbClr val="64748B"/>
                </a:solidFill>
                <a:ea typeface="Inter" pitchFamily="34" charset="-122"/>
                <a:cs typeface="Inter" pitchFamily="34" charset="-120"/>
              </a:rPr>
              <a:t>Catégorielle : Male / Female</a:t>
            </a:r>
            <a:endParaRPr lang="en-US" sz="1200" dirty="0"/>
          </a:p>
        </p:txBody>
      </p:sp>
      <p:sp>
        <p:nvSpPr>
          <p:cNvPr id="32" name="Shape 26"/>
          <p:cNvSpPr/>
          <p:nvPr/>
        </p:nvSpPr>
        <p:spPr>
          <a:xfrm>
            <a:off x="4893469" y="2576020"/>
            <a:ext cx="3679031" cy="540051"/>
          </a:xfrm>
          <a:prstGeom prst="rect">
            <a:avLst/>
          </a:prstGeom>
          <a:solidFill>
            <a:srgbClr val="F8FAFC"/>
          </a:solidFill>
          <a:ln>
            <a:solidFill>
              <a:schemeClr val="tx1"/>
            </a:solidFill>
          </a:ln>
        </p:spPr>
      </p:sp>
      <p:sp>
        <p:nvSpPr>
          <p:cNvPr id="33" name="Shape 27"/>
          <p:cNvSpPr/>
          <p:nvPr/>
        </p:nvSpPr>
        <p:spPr>
          <a:xfrm>
            <a:off x="4955976" y="2703156"/>
            <a:ext cx="330399" cy="305758"/>
          </a:xfrm>
          <a:prstGeom prst="ellipse">
            <a:avLst/>
          </a:prstGeom>
          <a:solidFill>
            <a:srgbClr val="8B5CF6"/>
          </a:solidFill>
          <a:ln/>
        </p:spPr>
      </p:sp>
      <p:pic>
        <p:nvPicPr>
          <p:cNvPr id="34" name="Image 4" descr="preencoded.png"/>
          <p:cNvPicPr>
            <a:picLocks noChangeAspect="1"/>
          </p:cNvPicPr>
          <p:nvPr/>
        </p:nvPicPr>
        <p:blipFill>
          <a:blip r:embed="rId7"/>
          <a:stretch>
            <a:fillRect/>
          </a:stretch>
        </p:blipFill>
        <p:spPr>
          <a:xfrm>
            <a:off x="5014074" y="2713646"/>
            <a:ext cx="214202" cy="245522"/>
          </a:xfrm>
          <a:prstGeom prst="rect">
            <a:avLst/>
          </a:prstGeom>
        </p:spPr>
      </p:pic>
      <p:sp>
        <p:nvSpPr>
          <p:cNvPr id="35" name="Text 28"/>
          <p:cNvSpPr/>
          <p:nvPr/>
        </p:nvSpPr>
        <p:spPr>
          <a:xfrm>
            <a:off x="5393531" y="2661179"/>
            <a:ext cx="3143250" cy="215444"/>
          </a:xfrm>
          <a:prstGeom prst="rect">
            <a:avLst/>
          </a:prstGeom>
          <a:noFill/>
          <a:ln/>
        </p:spPr>
        <p:txBody>
          <a:bodyPr wrap="square" lIns="0" tIns="0" rIns="0" bIns="0" rtlCol="0" anchor="ctr">
            <a:spAutoFit/>
          </a:bodyPr>
          <a:lstStyle/>
          <a:p>
            <a:pPr marL="0" indent="0">
              <a:buNone/>
            </a:pPr>
            <a:r>
              <a:rPr lang="en-US" sz="1400" b="1" dirty="0">
                <a:solidFill>
                  <a:srgbClr val="1E293B"/>
                </a:solidFill>
                <a:ea typeface="Inter" pitchFamily="34" charset="-122"/>
                <a:cs typeface="Inter" pitchFamily="34" charset="-120"/>
              </a:rPr>
              <a:t>Âge</a:t>
            </a:r>
            <a:endParaRPr lang="en-US" sz="1400" dirty="0"/>
          </a:p>
        </p:txBody>
      </p:sp>
      <p:sp>
        <p:nvSpPr>
          <p:cNvPr id="36" name="Text 29"/>
          <p:cNvSpPr/>
          <p:nvPr/>
        </p:nvSpPr>
        <p:spPr>
          <a:xfrm>
            <a:off x="5393531" y="2839437"/>
            <a:ext cx="3143250" cy="184666"/>
          </a:xfrm>
          <a:prstGeom prst="rect">
            <a:avLst/>
          </a:prstGeom>
          <a:noFill/>
          <a:ln/>
        </p:spPr>
        <p:txBody>
          <a:bodyPr wrap="square" lIns="0" tIns="0" rIns="0" bIns="0" rtlCol="0" anchor="ctr">
            <a:spAutoFit/>
          </a:bodyPr>
          <a:lstStyle/>
          <a:p>
            <a:pPr marL="0" indent="0">
              <a:buNone/>
            </a:pPr>
            <a:r>
              <a:rPr lang="en-US" sz="1200" dirty="0">
                <a:solidFill>
                  <a:srgbClr val="64748B"/>
                </a:solidFill>
                <a:ea typeface="Inter" pitchFamily="34" charset="-122"/>
                <a:cs typeface="Inter" pitchFamily="34" charset="-120"/>
              </a:rPr>
              <a:t>Numérique : 18 à 70 ans</a:t>
            </a:r>
            <a:endParaRPr lang="en-US" sz="1200" dirty="0"/>
          </a:p>
        </p:txBody>
      </p:sp>
      <p:sp>
        <p:nvSpPr>
          <p:cNvPr id="37" name="Shape 30"/>
          <p:cNvSpPr/>
          <p:nvPr/>
        </p:nvSpPr>
        <p:spPr>
          <a:xfrm>
            <a:off x="4893469" y="3187508"/>
            <a:ext cx="3679031" cy="540051"/>
          </a:xfrm>
          <a:prstGeom prst="rect">
            <a:avLst/>
          </a:prstGeom>
          <a:solidFill>
            <a:srgbClr val="F8FAFC"/>
          </a:solidFill>
          <a:ln>
            <a:solidFill>
              <a:schemeClr val="tx1"/>
            </a:solidFill>
          </a:ln>
        </p:spPr>
      </p:sp>
      <p:sp>
        <p:nvSpPr>
          <p:cNvPr id="38" name="Shape 31"/>
          <p:cNvSpPr/>
          <p:nvPr/>
        </p:nvSpPr>
        <p:spPr>
          <a:xfrm>
            <a:off x="4955976" y="3237913"/>
            <a:ext cx="330399" cy="362481"/>
          </a:xfrm>
          <a:prstGeom prst="ellipse">
            <a:avLst/>
          </a:prstGeom>
          <a:solidFill>
            <a:srgbClr val="10B981"/>
          </a:solidFill>
          <a:ln/>
        </p:spPr>
      </p:sp>
      <p:pic>
        <p:nvPicPr>
          <p:cNvPr id="39" name="Image 5" descr="preencoded.png"/>
          <p:cNvPicPr>
            <a:picLocks noChangeAspect="1"/>
          </p:cNvPicPr>
          <p:nvPr/>
        </p:nvPicPr>
        <p:blipFill>
          <a:blip r:embed="rId8"/>
          <a:stretch>
            <a:fillRect/>
          </a:stretch>
        </p:blipFill>
        <p:spPr>
          <a:xfrm>
            <a:off x="5041720" y="3294664"/>
            <a:ext cx="144643" cy="231418"/>
          </a:xfrm>
          <a:prstGeom prst="rect">
            <a:avLst/>
          </a:prstGeom>
        </p:spPr>
      </p:pic>
      <p:sp>
        <p:nvSpPr>
          <p:cNvPr id="40" name="Text 32"/>
          <p:cNvSpPr/>
          <p:nvPr/>
        </p:nvSpPr>
        <p:spPr>
          <a:xfrm>
            <a:off x="5393531" y="3272667"/>
            <a:ext cx="3143250" cy="215444"/>
          </a:xfrm>
          <a:prstGeom prst="rect">
            <a:avLst/>
          </a:prstGeom>
          <a:noFill/>
          <a:ln/>
        </p:spPr>
        <p:txBody>
          <a:bodyPr wrap="square" lIns="0" tIns="0" rIns="0" bIns="0" rtlCol="0" anchor="ctr">
            <a:spAutoFit/>
          </a:bodyPr>
          <a:lstStyle/>
          <a:p>
            <a:pPr marL="0" indent="0">
              <a:buNone/>
            </a:pPr>
            <a:r>
              <a:rPr lang="en-US" sz="1400" b="1" dirty="0">
                <a:solidFill>
                  <a:srgbClr val="1E293B"/>
                </a:solidFill>
                <a:ea typeface="Inter" pitchFamily="34" charset="-122"/>
                <a:cs typeface="Inter" pitchFamily="34" charset="-120"/>
              </a:rPr>
              <a:t>Revenu Annuel</a:t>
            </a:r>
            <a:endParaRPr lang="en-US" sz="1400" dirty="0"/>
          </a:p>
        </p:txBody>
      </p:sp>
      <p:sp>
        <p:nvSpPr>
          <p:cNvPr id="41" name="Text 33"/>
          <p:cNvSpPr/>
          <p:nvPr/>
        </p:nvSpPr>
        <p:spPr>
          <a:xfrm>
            <a:off x="5393531" y="3450925"/>
            <a:ext cx="3143250" cy="184666"/>
          </a:xfrm>
          <a:prstGeom prst="rect">
            <a:avLst/>
          </a:prstGeom>
          <a:noFill/>
          <a:ln/>
        </p:spPr>
        <p:txBody>
          <a:bodyPr wrap="square" lIns="0" tIns="0" rIns="0" bIns="0" rtlCol="0" anchor="ctr">
            <a:spAutoFit/>
          </a:bodyPr>
          <a:lstStyle/>
          <a:p>
            <a:pPr marL="0" indent="0">
              <a:buNone/>
            </a:pPr>
            <a:r>
              <a:rPr lang="en-US" sz="1200" dirty="0">
                <a:solidFill>
                  <a:srgbClr val="64748B"/>
                </a:solidFill>
                <a:ea typeface="Inter" pitchFamily="34" charset="-122"/>
                <a:cs typeface="Inter" pitchFamily="34" charset="-120"/>
              </a:rPr>
              <a:t>Numérique : 15k$ à 137k$</a:t>
            </a:r>
            <a:endParaRPr lang="en-US" sz="1200" dirty="0"/>
          </a:p>
        </p:txBody>
      </p:sp>
      <p:sp>
        <p:nvSpPr>
          <p:cNvPr id="42" name="Shape 34"/>
          <p:cNvSpPr/>
          <p:nvPr/>
        </p:nvSpPr>
        <p:spPr>
          <a:xfrm>
            <a:off x="4893469" y="3798996"/>
            <a:ext cx="3679031" cy="540051"/>
          </a:xfrm>
          <a:prstGeom prst="rect">
            <a:avLst/>
          </a:prstGeom>
          <a:solidFill>
            <a:srgbClr val="F8FAFC"/>
          </a:solidFill>
          <a:ln>
            <a:solidFill>
              <a:schemeClr val="tx1"/>
            </a:solidFill>
          </a:ln>
        </p:spPr>
      </p:sp>
      <p:sp>
        <p:nvSpPr>
          <p:cNvPr id="43" name="Shape 35"/>
          <p:cNvSpPr/>
          <p:nvPr/>
        </p:nvSpPr>
        <p:spPr>
          <a:xfrm>
            <a:off x="4942581" y="3867985"/>
            <a:ext cx="343794" cy="343897"/>
          </a:xfrm>
          <a:prstGeom prst="ellipse">
            <a:avLst/>
          </a:prstGeom>
          <a:solidFill>
            <a:srgbClr val="F59E0B"/>
          </a:solidFill>
          <a:ln/>
        </p:spPr>
      </p:sp>
      <p:pic>
        <p:nvPicPr>
          <p:cNvPr id="44" name="Image 6" descr="preencoded.png"/>
          <p:cNvPicPr>
            <a:picLocks noChangeAspect="1"/>
          </p:cNvPicPr>
          <p:nvPr/>
        </p:nvPicPr>
        <p:blipFill>
          <a:blip r:embed="rId9"/>
          <a:stretch>
            <a:fillRect/>
          </a:stretch>
        </p:blipFill>
        <p:spPr>
          <a:xfrm>
            <a:off x="4997439" y="3906152"/>
            <a:ext cx="201897" cy="231418"/>
          </a:xfrm>
          <a:prstGeom prst="rect">
            <a:avLst/>
          </a:prstGeom>
        </p:spPr>
      </p:pic>
      <p:sp>
        <p:nvSpPr>
          <p:cNvPr id="45" name="Text 36"/>
          <p:cNvSpPr/>
          <p:nvPr/>
        </p:nvSpPr>
        <p:spPr>
          <a:xfrm>
            <a:off x="5393531" y="3884155"/>
            <a:ext cx="3143250" cy="215444"/>
          </a:xfrm>
          <a:prstGeom prst="rect">
            <a:avLst/>
          </a:prstGeom>
          <a:noFill/>
          <a:ln/>
        </p:spPr>
        <p:txBody>
          <a:bodyPr wrap="square" lIns="0" tIns="0" rIns="0" bIns="0" rtlCol="0" anchor="ctr">
            <a:spAutoFit/>
          </a:bodyPr>
          <a:lstStyle/>
          <a:p>
            <a:pPr marL="0" indent="0">
              <a:buNone/>
            </a:pPr>
            <a:r>
              <a:rPr lang="en-US" sz="1400" b="1" dirty="0">
                <a:solidFill>
                  <a:srgbClr val="1E293B"/>
                </a:solidFill>
                <a:ea typeface="Inter" pitchFamily="34" charset="-122"/>
                <a:cs typeface="Inter" pitchFamily="34" charset="-120"/>
              </a:rPr>
              <a:t>Score de Dépense</a:t>
            </a:r>
            <a:endParaRPr lang="en-US" sz="1400" dirty="0"/>
          </a:p>
        </p:txBody>
      </p:sp>
      <p:sp>
        <p:nvSpPr>
          <p:cNvPr id="46" name="Text 37"/>
          <p:cNvSpPr/>
          <p:nvPr/>
        </p:nvSpPr>
        <p:spPr>
          <a:xfrm>
            <a:off x="5393531" y="4062413"/>
            <a:ext cx="3143250" cy="184666"/>
          </a:xfrm>
          <a:prstGeom prst="rect">
            <a:avLst/>
          </a:prstGeom>
          <a:noFill/>
          <a:ln/>
        </p:spPr>
        <p:txBody>
          <a:bodyPr wrap="square" lIns="0" tIns="0" rIns="0" bIns="0" rtlCol="0" anchor="ctr">
            <a:spAutoFit/>
          </a:bodyPr>
          <a:lstStyle/>
          <a:p>
            <a:pPr marL="0" indent="0">
              <a:buNone/>
            </a:pPr>
            <a:r>
              <a:rPr lang="en-US" sz="1200" dirty="0">
                <a:solidFill>
                  <a:srgbClr val="64748B"/>
                </a:solidFill>
                <a:ea typeface="Inter" pitchFamily="34" charset="-122"/>
                <a:cs typeface="Inter" pitchFamily="34" charset="-120"/>
              </a:rPr>
              <a:t>Numérique : 1 à 100</a:t>
            </a:r>
            <a:endParaRPr lang="en-US" sz="1200" dirty="0"/>
          </a:p>
        </p:txBody>
      </p:sp>
      <p:pic>
        <p:nvPicPr>
          <p:cNvPr id="50" name="Image 49">
            <a:extLst>
              <a:ext uri="{FF2B5EF4-FFF2-40B4-BE49-F238E27FC236}">
                <a16:creationId xmlns:a16="http://schemas.microsoft.com/office/drawing/2014/main" id="{76C9EE81-F68A-39C7-B204-CC496CEB763A}"/>
              </a:ext>
            </a:extLst>
          </p:cNvPr>
          <p:cNvPicPr>
            <a:picLocks noChangeAspect="1"/>
          </p:cNvPicPr>
          <p:nvPr/>
        </p:nvPicPr>
        <p:blipFill>
          <a:blip r:embed="rId10"/>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17" name="Text 0">
            <a:extLst>
              <a:ext uri="{FF2B5EF4-FFF2-40B4-BE49-F238E27FC236}">
                <a16:creationId xmlns:a16="http://schemas.microsoft.com/office/drawing/2014/main" id="{CB1F0B13-3376-5F3E-B82F-697539B6F70A}"/>
              </a:ext>
            </a:extLst>
          </p:cNvPr>
          <p:cNvSpPr/>
          <p:nvPr/>
        </p:nvSpPr>
        <p:spPr>
          <a:xfrm>
            <a:off x="339327" y="24770"/>
            <a:ext cx="8643938" cy="430887"/>
          </a:xfrm>
          <a:prstGeom prst="rect">
            <a:avLst/>
          </a:prstGeom>
          <a:noFill/>
          <a:ln/>
        </p:spPr>
        <p:txBody>
          <a:bodyPr wrap="square" lIns="0" tIns="0" rIns="0" bIns="0" rtlCol="0" anchor="ctr">
            <a:spAutoFit/>
          </a:bodyPr>
          <a:lstStyle/>
          <a:p>
            <a:pPr marL="0" indent="0" algn="ctr">
              <a:buNone/>
            </a:pPr>
            <a:r>
              <a:rPr lang="en-US" sz="2800" b="1" dirty="0">
                <a:solidFill>
                  <a:srgbClr val="1E40AF"/>
                </a:solidFill>
                <a:ea typeface="Inter" pitchFamily="34" charset="-122"/>
                <a:cs typeface="Inter" pitchFamily="34" charset="-120"/>
              </a:rPr>
              <a:t>Analyse Exploratoire des Données</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C63DB-8ABF-03B5-F61C-E04BBCC8E12D}"/>
            </a:ext>
          </a:extLst>
        </p:cNvPr>
        <p:cNvGrpSpPr/>
        <p:nvPr/>
      </p:nvGrpSpPr>
      <p:grpSpPr>
        <a:xfrm>
          <a:off x="0" y="0"/>
          <a:ext cx="0" cy="0"/>
          <a:chOff x="0" y="0"/>
          <a:chExt cx="0" cy="0"/>
        </a:xfrm>
      </p:grpSpPr>
      <p:sp>
        <p:nvSpPr>
          <p:cNvPr id="11" name="ZoneTexte 10">
            <a:extLst>
              <a:ext uri="{FF2B5EF4-FFF2-40B4-BE49-F238E27FC236}">
                <a16:creationId xmlns:a16="http://schemas.microsoft.com/office/drawing/2014/main" id="{9CFB6FB4-6FF1-1B7B-012A-46BDEE19B69C}"/>
              </a:ext>
            </a:extLst>
          </p:cNvPr>
          <p:cNvSpPr txBox="1"/>
          <p:nvPr/>
        </p:nvSpPr>
        <p:spPr>
          <a:xfrm>
            <a:off x="-23370" y="187978"/>
            <a:ext cx="9161537" cy="370530"/>
          </a:xfrm>
          <a:prstGeom prst="rect">
            <a:avLst/>
          </a:prstGeom>
          <a:solidFill>
            <a:schemeClr val="bg2"/>
          </a:solidFill>
        </p:spPr>
        <p:txBody>
          <a:bodyPr wrap="square">
            <a:spAutoFit/>
          </a:bodyPr>
          <a:lstStyle/>
          <a:p>
            <a:pPr algn="ctr"/>
            <a:r>
              <a:rPr lang="fr-FR" sz="1800" b="1" dirty="0">
                <a:solidFill>
                  <a:schemeClr val="tx2"/>
                </a:solidFill>
              </a:rPr>
              <a:t> S</a:t>
            </a:r>
            <a:r>
              <a:rPr lang="fr-FR" b="1" dirty="0"/>
              <a:t>tatistiques descriptives des données</a:t>
            </a:r>
            <a:endParaRPr lang="fr-FR" dirty="0"/>
          </a:p>
        </p:txBody>
      </p:sp>
      <p:sp>
        <p:nvSpPr>
          <p:cNvPr id="14" name="Text 34">
            <a:extLst>
              <a:ext uri="{FF2B5EF4-FFF2-40B4-BE49-F238E27FC236}">
                <a16:creationId xmlns:a16="http://schemas.microsoft.com/office/drawing/2014/main" id="{9765DF89-8A7C-CC18-3D4F-B7183EA030A1}"/>
              </a:ext>
            </a:extLst>
          </p:cNvPr>
          <p:cNvSpPr/>
          <p:nvPr/>
        </p:nvSpPr>
        <p:spPr>
          <a:xfrm>
            <a:off x="603497" y="3953473"/>
            <a:ext cx="65" cy="276999"/>
          </a:xfrm>
          <a:prstGeom prst="rect">
            <a:avLst/>
          </a:prstGeom>
          <a:noFill/>
          <a:ln/>
        </p:spPr>
        <p:txBody>
          <a:bodyPr wrap="none" lIns="0" tIns="0" rIns="0" bIns="0" rtlCol="0" anchor="ctr">
            <a:spAutoFit/>
          </a:bodyPr>
          <a:lstStyle/>
          <a:p>
            <a:pPr marL="0" indent="0" algn="ctr">
              <a:buNone/>
            </a:pPr>
            <a:endParaRPr lang="en-US" sz="1800" dirty="0"/>
          </a:p>
        </p:txBody>
      </p:sp>
      <p:pic>
        <p:nvPicPr>
          <p:cNvPr id="8" name="Image 7">
            <a:extLst>
              <a:ext uri="{FF2B5EF4-FFF2-40B4-BE49-F238E27FC236}">
                <a16:creationId xmlns:a16="http://schemas.microsoft.com/office/drawing/2014/main" id="{1D3A1C2D-2540-C657-6E49-66026086279E}"/>
              </a:ext>
            </a:extLst>
          </p:cNvPr>
          <p:cNvPicPr>
            <a:picLocks noChangeAspect="1"/>
          </p:cNvPicPr>
          <p:nvPr/>
        </p:nvPicPr>
        <p:blipFill>
          <a:blip r:embed="rId2"/>
          <a:stretch>
            <a:fillRect/>
          </a:stretch>
        </p:blipFill>
        <p:spPr>
          <a:xfrm>
            <a:off x="70166" y="815197"/>
            <a:ext cx="4529825" cy="2004423"/>
          </a:xfrm>
          <a:prstGeom prst="rect">
            <a:avLst/>
          </a:prstGeom>
          <a:ln>
            <a:solidFill>
              <a:schemeClr val="tx1"/>
            </a:solidFill>
          </a:ln>
        </p:spPr>
      </p:pic>
      <p:sp>
        <p:nvSpPr>
          <p:cNvPr id="17" name="ZoneTexte 16">
            <a:extLst>
              <a:ext uri="{FF2B5EF4-FFF2-40B4-BE49-F238E27FC236}">
                <a16:creationId xmlns:a16="http://schemas.microsoft.com/office/drawing/2014/main" id="{54D92117-BCE0-A5DC-7124-40A3E0547F76}"/>
              </a:ext>
            </a:extLst>
          </p:cNvPr>
          <p:cNvSpPr txBox="1"/>
          <p:nvPr/>
        </p:nvSpPr>
        <p:spPr>
          <a:xfrm>
            <a:off x="70166" y="2952532"/>
            <a:ext cx="4529825" cy="2031325"/>
          </a:xfrm>
          <a:prstGeom prst="rect">
            <a:avLst/>
          </a:prstGeom>
          <a:noFill/>
          <a:ln>
            <a:solidFill>
              <a:schemeClr val="tx1"/>
            </a:solidFill>
          </a:ln>
        </p:spPr>
        <p:txBody>
          <a:bodyPr wrap="square" rtlCol="0">
            <a:spAutoFit/>
          </a:bodyPr>
          <a:lstStyle/>
          <a:p>
            <a:pPr algn="just"/>
            <a:r>
              <a:rPr lang="fr-FR" sz="1400" b="1" u="sng" dirty="0"/>
              <a:t>Une grande hétérogénéité parmi les clients du Dubai Mall</a:t>
            </a:r>
          </a:p>
          <a:p>
            <a:pPr algn="just"/>
            <a:endParaRPr lang="fr-FR" sz="1400" u="sng" dirty="0"/>
          </a:p>
          <a:p>
            <a:pPr algn="just"/>
            <a:r>
              <a:rPr lang="fr-FR" sz="1400" dirty="0"/>
              <a:t>L’âge varie de 18 à 70 ans, avec une moyenne autour de 38 ans. Les revenus annuels sont également disparates, allant de 15 000 à 137 000 dollars, pour une moyenne de 60 560 dollars. Enfin, le score de dépenses, compris entre 1 et 99, reflète des comportements de consommation très divers. Cette diversité justifie pleinement le recours à une segmentation</a:t>
            </a:r>
          </a:p>
        </p:txBody>
      </p:sp>
      <p:pic>
        <p:nvPicPr>
          <p:cNvPr id="19" name="Image 18">
            <a:extLst>
              <a:ext uri="{FF2B5EF4-FFF2-40B4-BE49-F238E27FC236}">
                <a16:creationId xmlns:a16="http://schemas.microsoft.com/office/drawing/2014/main" id="{8A4EE7CD-B966-3756-4EC0-A08E2599E69D}"/>
              </a:ext>
            </a:extLst>
          </p:cNvPr>
          <p:cNvPicPr>
            <a:picLocks noChangeAspect="1"/>
          </p:cNvPicPr>
          <p:nvPr/>
        </p:nvPicPr>
        <p:blipFill>
          <a:blip r:embed="rId3"/>
          <a:stretch>
            <a:fillRect/>
          </a:stretch>
        </p:blipFill>
        <p:spPr>
          <a:xfrm>
            <a:off x="4613389" y="577648"/>
            <a:ext cx="2071701" cy="2208879"/>
          </a:xfrm>
          <a:prstGeom prst="rect">
            <a:avLst/>
          </a:prstGeom>
        </p:spPr>
      </p:pic>
      <p:pic>
        <p:nvPicPr>
          <p:cNvPr id="21" name="Image 20">
            <a:extLst>
              <a:ext uri="{FF2B5EF4-FFF2-40B4-BE49-F238E27FC236}">
                <a16:creationId xmlns:a16="http://schemas.microsoft.com/office/drawing/2014/main" id="{A158D046-B6DE-1E7C-7753-62311ED570F3}"/>
              </a:ext>
            </a:extLst>
          </p:cNvPr>
          <p:cNvPicPr>
            <a:picLocks noChangeAspect="1"/>
          </p:cNvPicPr>
          <p:nvPr/>
        </p:nvPicPr>
        <p:blipFill>
          <a:blip r:embed="rId4"/>
          <a:stretch>
            <a:fillRect/>
          </a:stretch>
        </p:blipFill>
        <p:spPr>
          <a:xfrm>
            <a:off x="6592690" y="536391"/>
            <a:ext cx="2003731" cy="2283229"/>
          </a:xfrm>
          <a:prstGeom prst="rect">
            <a:avLst/>
          </a:prstGeom>
        </p:spPr>
      </p:pic>
      <p:pic>
        <p:nvPicPr>
          <p:cNvPr id="22" name="Image 21">
            <a:extLst>
              <a:ext uri="{FF2B5EF4-FFF2-40B4-BE49-F238E27FC236}">
                <a16:creationId xmlns:a16="http://schemas.microsoft.com/office/drawing/2014/main" id="{D9AE974B-308C-96F4-9C14-88B075E1E388}"/>
              </a:ext>
            </a:extLst>
          </p:cNvPr>
          <p:cNvPicPr>
            <a:picLocks noChangeAspect="1"/>
          </p:cNvPicPr>
          <p:nvPr/>
        </p:nvPicPr>
        <p:blipFill>
          <a:blip r:embed="rId5"/>
          <a:stretch>
            <a:fillRect/>
          </a:stretch>
        </p:blipFill>
        <p:spPr>
          <a:xfrm>
            <a:off x="8024991" y="-66357"/>
            <a:ext cx="1432684" cy="1109568"/>
          </a:xfrm>
          <a:prstGeom prst="rect">
            <a:avLst/>
          </a:prstGeom>
        </p:spPr>
      </p:pic>
      <p:pic>
        <p:nvPicPr>
          <p:cNvPr id="24" name="Image 23">
            <a:extLst>
              <a:ext uri="{FF2B5EF4-FFF2-40B4-BE49-F238E27FC236}">
                <a16:creationId xmlns:a16="http://schemas.microsoft.com/office/drawing/2014/main" id="{C54DDDD0-DEBB-1E14-136E-10DF6EC549F7}"/>
              </a:ext>
            </a:extLst>
          </p:cNvPr>
          <p:cNvPicPr>
            <a:picLocks noChangeAspect="1"/>
          </p:cNvPicPr>
          <p:nvPr/>
        </p:nvPicPr>
        <p:blipFill>
          <a:blip r:embed="rId6"/>
          <a:stretch>
            <a:fillRect/>
          </a:stretch>
        </p:blipFill>
        <p:spPr>
          <a:xfrm>
            <a:off x="4613389" y="2849033"/>
            <a:ext cx="2081259" cy="2208879"/>
          </a:xfrm>
          <a:prstGeom prst="rect">
            <a:avLst/>
          </a:prstGeom>
        </p:spPr>
      </p:pic>
      <p:sp>
        <p:nvSpPr>
          <p:cNvPr id="25" name="ZoneTexte 24">
            <a:extLst>
              <a:ext uri="{FF2B5EF4-FFF2-40B4-BE49-F238E27FC236}">
                <a16:creationId xmlns:a16="http://schemas.microsoft.com/office/drawing/2014/main" id="{C111B4E5-45C8-8037-A7AC-7A5F21B45CC2}"/>
              </a:ext>
            </a:extLst>
          </p:cNvPr>
          <p:cNvSpPr txBox="1"/>
          <p:nvPr/>
        </p:nvSpPr>
        <p:spPr>
          <a:xfrm>
            <a:off x="6592690" y="2753144"/>
            <a:ext cx="2494020" cy="2677656"/>
          </a:xfrm>
          <a:prstGeom prst="rect">
            <a:avLst/>
          </a:prstGeom>
          <a:noFill/>
          <a:ln>
            <a:solidFill>
              <a:schemeClr val="bg1"/>
            </a:solidFill>
          </a:ln>
        </p:spPr>
        <p:txBody>
          <a:bodyPr wrap="square" rtlCol="0">
            <a:spAutoFit/>
          </a:bodyPr>
          <a:lstStyle/>
          <a:p>
            <a:r>
              <a:rPr lang="fr-FR" sz="1200" b="1" dirty="0"/>
              <a:t>Distribution d'âge</a:t>
            </a:r>
            <a:r>
              <a:rPr lang="fr-FR" sz="1200" dirty="0"/>
              <a:t> : Asymétrie avec une concentration de clients de 20-30 ans.</a:t>
            </a:r>
          </a:p>
          <a:p>
            <a:r>
              <a:rPr lang="fr-FR" sz="1200" b="1" dirty="0"/>
              <a:t>Revenu annuel : </a:t>
            </a:r>
            <a:r>
              <a:rPr lang="fr-FR" sz="1200" dirty="0"/>
              <a:t>Distribution quasi nor</a:t>
            </a:r>
            <a:r>
              <a:rPr lang="en-US" sz="1200" dirty="0"/>
              <a:t>-</a:t>
            </a:r>
            <a:r>
              <a:rPr lang="fr-FR" sz="1200" dirty="0"/>
              <a:t>male, centrée autour de 60-70 k$, sug-gérant une homogénéité économique parmi la majorité des clients.</a:t>
            </a:r>
          </a:p>
          <a:p>
            <a:r>
              <a:rPr lang="fr-FR" sz="1200" b="1" dirty="0"/>
              <a:t>Score de dépenses : </a:t>
            </a:r>
            <a:r>
              <a:rPr lang="fr-FR" sz="1200" dirty="0"/>
              <a:t>Des comporte-ments de  dépenses plus fréquentes sont observés autour des scores 40-60.</a:t>
            </a:r>
          </a:p>
          <a:p>
            <a:endParaRPr lang="fr-FR" sz="1200" dirty="0"/>
          </a:p>
          <a:p>
            <a:endParaRPr lang="fr-FR" sz="1200" dirty="0"/>
          </a:p>
        </p:txBody>
      </p:sp>
    </p:spTree>
    <p:extLst>
      <p:ext uri="{BB962C8B-B14F-4D97-AF65-F5344CB8AC3E}">
        <p14:creationId xmlns:p14="http://schemas.microsoft.com/office/powerpoint/2010/main" val="370181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ACC8-FEDC-11FA-DC88-FC70E0A9B1D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A0A64CE-B64D-6E07-18D5-A153543D7682}"/>
              </a:ext>
            </a:extLst>
          </p:cNvPr>
          <p:cNvPicPr>
            <a:picLocks noChangeAspect="1"/>
          </p:cNvPicPr>
          <p:nvPr/>
        </p:nvPicPr>
        <p:blipFill>
          <a:blip r:embed="rId3"/>
          <a:stretch>
            <a:fillRect/>
          </a:stretch>
        </p:blipFill>
        <p:spPr>
          <a:xfrm>
            <a:off x="-22862" y="-601688"/>
            <a:ext cx="9144000" cy="6636254"/>
          </a:xfrm>
          <a:prstGeom prst="rect">
            <a:avLst/>
          </a:prstGeom>
        </p:spPr>
      </p:pic>
      <p:sp>
        <p:nvSpPr>
          <p:cNvPr id="4" name="Shape 1">
            <a:extLst>
              <a:ext uri="{FF2B5EF4-FFF2-40B4-BE49-F238E27FC236}">
                <a16:creationId xmlns:a16="http://schemas.microsoft.com/office/drawing/2014/main" id="{EDF75006-7554-3046-CB56-C30FC1B61C64}"/>
              </a:ext>
            </a:extLst>
          </p:cNvPr>
          <p:cNvSpPr/>
          <p:nvPr/>
        </p:nvSpPr>
        <p:spPr>
          <a:xfrm>
            <a:off x="327617" y="535104"/>
            <a:ext cx="4196953" cy="4513180"/>
          </a:xfrm>
          <a:prstGeom prst="rect">
            <a:avLst/>
          </a:prstGeom>
          <a:solidFill>
            <a:srgbClr val="FFFFFF"/>
          </a:solidFill>
          <a:ln>
            <a:solidFill>
              <a:srgbClr val="0070C0"/>
            </a:solidFill>
          </a:ln>
        </p:spPr>
        <p:txBody>
          <a:bodyPr/>
          <a:lstStyle/>
          <a:p>
            <a:endParaRPr lang="fr-FR" dirty="0"/>
          </a:p>
        </p:txBody>
      </p:sp>
      <p:pic>
        <p:nvPicPr>
          <p:cNvPr id="5" name="Image 1" descr="preencoded.png">
            <a:extLst>
              <a:ext uri="{FF2B5EF4-FFF2-40B4-BE49-F238E27FC236}">
                <a16:creationId xmlns:a16="http://schemas.microsoft.com/office/drawing/2014/main" id="{EAD676F4-8047-8283-9E0A-855BB117B695}"/>
              </a:ext>
            </a:extLst>
          </p:cNvPr>
          <p:cNvPicPr>
            <a:picLocks noChangeAspect="1"/>
          </p:cNvPicPr>
          <p:nvPr/>
        </p:nvPicPr>
        <p:blipFill>
          <a:blip r:embed="rId4"/>
          <a:stretch>
            <a:fillRect/>
          </a:stretch>
        </p:blipFill>
        <p:spPr>
          <a:xfrm>
            <a:off x="450047" y="579423"/>
            <a:ext cx="305402" cy="316068"/>
          </a:xfrm>
          <a:prstGeom prst="rect">
            <a:avLst/>
          </a:prstGeom>
        </p:spPr>
      </p:pic>
      <p:sp>
        <p:nvSpPr>
          <p:cNvPr id="6" name="Text 2">
            <a:extLst>
              <a:ext uri="{FF2B5EF4-FFF2-40B4-BE49-F238E27FC236}">
                <a16:creationId xmlns:a16="http://schemas.microsoft.com/office/drawing/2014/main" id="{839B1F5E-EB9F-9B90-4AA8-6646E3246644}"/>
              </a:ext>
            </a:extLst>
          </p:cNvPr>
          <p:cNvSpPr/>
          <p:nvPr/>
        </p:nvSpPr>
        <p:spPr>
          <a:xfrm>
            <a:off x="885978" y="598063"/>
            <a:ext cx="1903531"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Répartition par Genre</a:t>
            </a:r>
            <a:endParaRPr lang="en-US" sz="1600" dirty="0"/>
          </a:p>
        </p:txBody>
      </p:sp>
      <p:sp>
        <p:nvSpPr>
          <p:cNvPr id="8" name="Shape 3">
            <a:extLst>
              <a:ext uri="{FF2B5EF4-FFF2-40B4-BE49-F238E27FC236}">
                <a16:creationId xmlns:a16="http://schemas.microsoft.com/office/drawing/2014/main" id="{E25BC6A7-50E1-CB98-80A3-43F1AD0B66E0}"/>
              </a:ext>
            </a:extLst>
          </p:cNvPr>
          <p:cNvSpPr/>
          <p:nvPr/>
        </p:nvSpPr>
        <p:spPr>
          <a:xfrm>
            <a:off x="485878" y="4007352"/>
            <a:ext cx="3894077" cy="852335"/>
          </a:xfrm>
          <a:prstGeom prst="rect">
            <a:avLst/>
          </a:prstGeom>
          <a:solidFill>
            <a:srgbClr val="EFF6FF"/>
          </a:solidFill>
          <a:ln/>
        </p:spPr>
        <p:txBody>
          <a:bodyPr/>
          <a:lstStyle/>
          <a:p>
            <a:r>
              <a:rPr lang="en-US" dirty="0"/>
              <a:t> </a:t>
            </a:r>
            <a:endParaRPr lang="fr-FR" dirty="0"/>
          </a:p>
        </p:txBody>
      </p:sp>
      <p:sp>
        <p:nvSpPr>
          <p:cNvPr id="10" name="Text 5">
            <a:extLst>
              <a:ext uri="{FF2B5EF4-FFF2-40B4-BE49-F238E27FC236}">
                <a16:creationId xmlns:a16="http://schemas.microsoft.com/office/drawing/2014/main" id="{0C75F7F9-FDF2-A52A-754A-7D864794F7CB}"/>
              </a:ext>
            </a:extLst>
          </p:cNvPr>
          <p:cNvSpPr/>
          <p:nvPr/>
        </p:nvSpPr>
        <p:spPr>
          <a:xfrm>
            <a:off x="630493" y="4213356"/>
            <a:ext cx="3749463" cy="646331"/>
          </a:xfrm>
          <a:prstGeom prst="rect">
            <a:avLst/>
          </a:prstGeom>
          <a:noFill/>
          <a:ln/>
        </p:spPr>
        <p:txBody>
          <a:bodyPr wrap="square" lIns="0" tIns="0" rIns="0" bIns="0" rtlCol="0" anchor="ctr">
            <a:spAutoFit/>
          </a:bodyPr>
          <a:lstStyle/>
          <a:p>
            <a:pPr marL="0" indent="0">
              <a:buNone/>
            </a:pPr>
            <a:r>
              <a:rPr lang="en-US" sz="1400" b="1" dirty="0">
                <a:solidFill>
                  <a:srgbClr val="1E40AF"/>
                </a:solidFill>
                <a:ea typeface="Inter" pitchFamily="34" charset="-122"/>
                <a:cs typeface="Inter" pitchFamily="34" charset="-120"/>
              </a:rPr>
              <a:t>56% de femmes  vs 44% d'hommes. Il y</a:t>
            </a:r>
            <a:r>
              <a:rPr lang="fr-FR" sz="1400" b="1" dirty="0">
                <a:solidFill>
                  <a:srgbClr val="1E40AF"/>
                </a:solidFill>
                <a:ea typeface="Inter" pitchFamily="34" charset="-122"/>
                <a:cs typeface="Inter" pitchFamily="34" charset="-120"/>
              </a:rPr>
              <a:t>’</a:t>
            </a:r>
            <a:r>
              <a:rPr lang="en-US" sz="1400" b="1" dirty="0">
                <a:solidFill>
                  <a:srgbClr val="1E40AF"/>
                </a:solidFill>
                <a:ea typeface="Inter" pitchFamily="34" charset="-122"/>
                <a:cs typeface="Inter" pitchFamily="34" charset="-120"/>
              </a:rPr>
              <a:t>a plus de clientes </a:t>
            </a:r>
            <a:r>
              <a:rPr lang="fr-FR" sz="1400" b="1" dirty="0">
                <a:solidFill>
                  <a:srgbClr val="1E40AF"/>
                </a:solidFill>
                <a:ea typeface="Inter" pitchFamily="34" charset="-122"/>
                <a:cs typeface="Inter" pitchFamily="34" charset="-120"/>
              </a:rPr>
              <a:t>à Dubai Mall comparativement aux clients </a:t>
            </a:r>
            <a:r>
              <a:rPr lang="en-US" sz="1400" b="1" dirty="0">
                <a:solidFill>
                  <a:srgbClr val="1E40AF"/>
                </a:solidFill>
                <a:ea typeface="Inter" pitchFamily="34" charset="-122"/>
                <a:cs typeface="Inter" pitchFamily="34" charset="-120"/>
              </a:rPr>
              <a:t>.</a:t>
            </a:r>
            <a:endParaRPr lang="en-US" sz="1400" dirty="0"/>
          </a:p>
        </p:txBody>
      </p:sp>
      <p:sp>
        <p:nvSpPr>
          <p:cNvPr id="11" name="Shape 6">
            <a:extLst>
              <a:ext uri="{FF2B5EF4-FFF2-40B4-BE49-F238E27FC236}">
                <a16:creationId xmlns:a16="http://schemas.microsoft.com/office/drawing/2014/main" id="{12EC3278-4ADB-3FCF-0CED-3FACCDE4CA05}"/>
              </a:ext>
            </a:extLst>
          </p:cNvPr>
          <p:cNvSpPr/>
          <p:nvPr/>
        </p:nvSpPr>
        <p:spPr>
          <a:xfrm>
            <a:off x="4572000" y="536013"/>
            <a:ext cx="4196953" cy="4512271"/>
          </a:xfrm>
          <a:prstGeom prst="rect">
            <a:avLst/>
          </a:prstGeom>
          <a:solidFill>
            <a:srgbClr val="FFFFFF"/>
          </a:solidFill>
          <a:ln>
            <a:solidFill>
              <a:schemeClr val="accent1"/>
            </a:solidFill>
          </a:ln>
        </p:spPr>
      </p:sp>
      <p:pic>
        <p:nvPicPr>
          <p:cNvPr id="12" name="Image 3" descr="preencoded.png">
            <a:extLst>
              <a:ext uri="{FF2B5EF4-FFF2-40B4-BE49-F238E27FC236}">
                <a16:creationId xmlns:a16="http://schemas.microsoft.com/office/drawing/2014/main" id="{C318ACAC-3CB9-A31E-1A50-A0177D9C250E}"/>
              </a:ext>
            </a:extLst>
          </p:cNvPr>
          <p:cNvPicPr>
            <a:picLocks noChangeAspect="1"/>
          </p:cNvPicPr>
          <p:nvPr/>
        </p:nvPicPr>
        <p:blipFill>
          <a:blip r:embed="rId5"/>
          <a:stretch>
            <a:fillRect/>
          </a:stretch>
        </p:blipFill>
        <p:spPr>
          <a:xfrm>
            <a:off x="4705919" y="529091"/>
            <a:ext cx="283009" cy="287990"/>
          </a:xfrm>
          <a:prstGeom prst="rect">
            <a:avLst/>
          </a:prstGeom>
        </p:spPr>
      </p:pic>
      <p:sp>
        <p:nvSpPr>
          <p:cNvPr id="13" name="Text 7">
            <a:extLst>
              <a:ext uri="{FF2B5EF4-FFF2-40B4-BE49-F238E27FC236}">
                <a16:creationId xmlns:a16="http://schemas.microsoft.com/office/drawing/2014/main" id="{0EC4E22E-7C5E-05DE-5503-BD8A50B65A14}"/>
              </a:ext>
            </a:extLst>
          </p:cNvPr>
          <p:cNvSpPr/>
          <p:nvPr/>
        </p:nvSpPr>
        <p:spPr>
          <a:xfrm>
            <a:off x="5119818" y="598063"/>
            <a:ext cx="1932906"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Distribution de l'Âge</a:t>
            </a:r>
            <a:endParaRPr lang="en-US" sz="1600" dirty="0"/>
          </a:p>
        </p:txBody>
      </p:sp>
      <p:sp>
        <p:nvSpPr>
          <p:cNvPr id="15" name="Shape 8">
            <a:extLst>
              <a:ext uri="{FF2B5EF4-FFF2-40B4-BE49-F238E27FC236}">
                <a16:creationId xmlns:a16="http://schemas.microsoft.com/office/drawing/2014/main" id="{9E2ABFF4-FC8D-0CE1-1651-F605A0CA01F9}"/>
              </a:ext>
            </a:extLst>
          </p:cNvPr>
          <p:cNvSpPr/>
          <p:nvPr/>
        </p:nvSpPr>
        <p:spPr>
          <a:xfrm>
            <a:off x="4705918" y="3867648"/>
            <a:ext cx="3988493" cy="1077217"/>
          </a:xfrm>
          <a:prstGeom prst="rect">
            <a:avLst/>
          </a:prstGeom>
          <a:solidFill>
            <a:srgbClr val="EFF6FF"/>
          </a:solidFill>
          <a:ln/>
        </p:spPr>
      </p:sp>
      <p:sp>
        <p:nvSpPr>
          <p:cNvPr id="17" name="Text 10">
            <a:extLst>
              <a:ext uri="{FF2B5EF4-FFF2-40B4-BE49-F238E27FC236}">
                <a16:creationId xmlns:a16="http://schemas.microsoft.com/office/drawing/2014/main" id="{CC2E4AF8-6771-8E21-E03C-F1F45C2BBC4D}"/>
              </a:ext>
            </a:extLst>
          </p:cNvPr>
          <p:cNvSpPr/>
          <p:nvPr/>
        </p:nvSpPr>
        <p:spPr>
          <a:xfrm>
            <a:off x="4767970" y="3975369"/>
            <a:ext cx="3926442" cy="861774"/>
          </a:xfrm>
          <a:prstGeom prst="rect">
            <a:avLst/>
          </a:prstGeom>
          <a:noFill/>
          <a:ln/>
        </p:spPr>
        <p:txBody>
          <a:bodyPr wrap="square" lIns="0" tIns="0" rIns="0" bIns="0" rtlCol="0" anchor="ctr">
            <a:spAutoFit/>
          </a:bodyPr>
          <a:lstStyle/>
          <a:p>
            <a:pPr algn="just"/>
            <a:r>
              <a:rPr lang="en-US" sz="1400" b="1" dirty="0">
                <a:solidFill>
                  <a:srgbClr val="1E40AF"/>
                </a:solidFill>
                <a:ea typeface="Inter" pitchFamily="34" charset="-122"/>
                <a:cs typeface="Inter" pitchFamily="34" charset="-120"/>
              </a:rPr>
              <a:t>Âge moyen : 39 ans. La distribution en age des clients n</a:t>
            </a:r>
            <a:r>
              <a:rPr lang="fr-FR" sz="1400" b="1" dirty="0">
                <a:solidFill>
                  <a:srgbClr val="1E40AF"/>
                </a:solidFill>
                <a:ea typeface="Inter" pitchFamily="34" charset="-122"/>
                <a:cs typeface="Inter" pitchFamily="34" charset="-120"/>
              </a:rPr>
              <a:t>’est pas </a:t>
            </a:r>
            <a:r>
              <a:rPr lang="en-US" sz="1400" b="1" dirty="0">
                <a:solidFill>
                  <a:srgbClr val="1E40AF"/>
                </a:solidFill>
                <a:ea typeface="Inter" pitchFamily="34" charset="-122"/>
                <a:cs typeface="Inter" pitchFamily="34" charset="-120"/>
              </a:rPr>
              <a:t>uniforme . Il </a:t>
            </a:r>
            <a:r>
              <a:rPr lang="fr-FR" sz="1400" b="1" dirty="0">
                <a:solidFill>
                  <a:srgbClr val="1E40AF"/>
                </a:solidFill>
                <a:ea typeface="Inter" pitchFamily="34" charset="-122"/>
                <a:cs typeface="Inter" pitchFamily="34" charset="-120"/>
              </a:rPr>
              <a:t>y’a plus de clients ayant un âge compris entre 30</a:t>
            </a:r>
            <a:r>
              <a:rPr lang="en-US" sz="1400" b="1" dirty="0">
                <a:solidFill>
                  <a:srgbClr val="1E40AF"/>
                </a:solidFill>
                <a:ea typeface="Inter" pitchFamily="34" charset="-122"/>
                <a:cs typeface="Inter" pitchFamily="34" charset="-120"/>
              </a:rPr>
              <a:t>-35ans et moins ages d</a:t>
            </a:r>
            <a:r>
              <a:rPr lang="fr-FR" sz="1400" b="1" dirty="0">
                <a:solidFill>
                  <a:srgbClr val="1E40AF"/>
                </a:solidFill>
                <a:ea typeface="Inter" pitchFamily="34" charset="-122"/>
                <a:cs typeface="Inter" pitchFamily="34" charset="-120"/>
              </a:rPr>
              <a:t> les clients du Mall ont en moyenne </a:t>
            </a:r>
            <a:r>
              <a:rPr lang="en-US" sz="1400" b="1" dirty="0">
                <a:solidFill>
                  <a:srgbClr val="1E40AF"/>
                </a:solidFill>
                <a:ea typeface="Inter" pitchFamily="34" charset="-122"/>
                <a:cs typeface="Inter" pitchFamily="34" charset="-120"/>
              </a:rPr>
              <a:t>: 39 ans.</a:t>
            </a:r>
            <a:r>
              <a:rPr lang="fr-FR" sz="1400" b="1" dirty="0">
                <a:solidFill>
                  <a:srgbClr val="1E40AF"/>
                </a:solidFill>
                <a:ea typeface="Inter" pitchFamily="34" charset="-122"/>
                <a:cs typeface="Inter" pitchFamily="34" charset="-120"/>
              </a:rPr>
              <a:t> </a:t>
            </a:r>
            <a:endParaRPr lang="en-US" sz="1400" dirty="0"/>
          </a:p>
        </p:txBody>
      </p:sp>
      <p:pic>
        <p:nvPicPr>
          <p:cNvPr id="34" name="Image 33">
            <a:extLst>
              <a:ext uri="{FF2B5EF4-FFF2-40B4-BE49-F238E27FC236}">
                <a16:creationId xmlns:a16="http://schemas.microsoft.com/office/drawing/2014/main" id="{0AAA62B3-9FFD-E7DD-9978-290AEBDA15A6}"/>
              </a:ext>
            </a:extLst>
          </p:cNvPr>
          <p:cNvPicPr>
            <a:picLocks noChangeAspect="1"/>
          </p:cNvPicPr>
          <p:nvPr/>
        </p:nvPicPr>
        <p:blipFill>
          <a:blip r:embed="rId6"/>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33" name="Image 32">
            <a:extLst>
              <a:ext uri="{FF2B5EF4-FFF2-40B4-BE49-F238E27FC236}">
                <a16:creationId xmlns:a16="http://schemas.microsoft.com/office/drawing/2014/main" id="{D44ED15B-DCEC-273C-43F8-FC9EEA094355}"/>
              </a:ext>
            </a:extLst>
          </p:cNvPr>
          <p:cNvPicPr>
            <a:picLocks noChangeAspect="1"/>
          </p:cNvPicPr>
          <p:nvPr/>
        </p:nvPicPr>
        <p:blipFill>
          <a:blip r:embed="rId7"/>
          <a:srcRect l="-5852" t="9304" r="-1" b="3690"/>
          <a:stretch>
            <a:fillRect/>
          </a:stretch>
        </p:blipFill>
        <p:spPr>
          <a:xfrm>
            <a:off x="528282" y="925603"/>
            <a:ext cx="3851674" cy="2801008"/>
          </a:xfrm>
          <a:prstGeom prst="rect">
            <a:avLst/>
          </a:prstGeom>
          <a:ln>
            <a:solidFill>
              <a:srgbClr val="0070C0"/>
            </a:solidFill>
          </a:ln>
        </p:spPr>
      </p:pic>
      <p:pic>
        <p:nvPicPr>
          <p:cNvPr id="36" name="Image 35">
            <a:extLst>
              <a:ext uri="{FF2B5EF4-FFF2-40B4-BE49-F238E27FC236}">
                <a16:creationId xmlns:a16="http://schemas.microsoft.com/office/drawing/2014/main" id="{10F6CFDE-390E-CDE9-9D4C-BAF99DCC0877}"/>
              </a:ext>
            </a:extLst>
          </p:cNvPr>
          <p:cNvPicPr>
            <a:picLocks noChangeAspect="1"/>
          </p:cNvPicPr>
          <p:nvPr/>
        </p:nvPicPr>
        <p:blipFill>
          <a:blip r:embed="rId8"/>
          <a:stretch>
            <a:fillRect/>
          </a:stretch>
        </p:blipFill>
        <p:spPr>
          <a:xfrm>
            <a:off x="4758417" y="817081"/>
            <a:ext cx="3873944" cy="2838285"/>
          </a:xfrm>
          <a:prstGeom prst="rect">
            <a:avLst/>
          </a:prstGeom>
          <a:ln>
            <a:solidFill>
              <a:srgbClr val="0070C0"/>
            </a:solidFill>
          </a:ln>
        </p:spPr>
      </p:pic>
    </p:spTree>
    <p:extLst>
      <p:ext uri="{BB962C8B-B14F-4D97-AF65-F5344CB8AC3E}">
        <p14:creationId xmlns:p14="http://schemas.microsoft.com/office/powerpoint/2010/main" val="29838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8" name="Shape 11"/>
          <p:cNvSpPr/>
          <p:nvPr/>
        </p:nvSpPr>
        <p:spPr>
          <a:xfrm>
            <a:off x="375047" y="711005"/>
            <a:ext cx="4196953" cy="4411958"/>
          </a:xfrm>
          <a:prstGeom prst="rect">
            <a:avLst/>
          </a:prstGeom>
          <a:solidFill>
            <a:srgbClr val="FFFFFF"/>
          </a:solidFill>
          <a:ln>
            <a:solidFill>
              <a:schemeClr val="accent1"/>
            </a:solidFill>
          </a:ln>
        </p:spPr>
      </p:sp>
      <p:pic>
        <p:nvPicPr>
          <p:cNvPr id="19" name="Image 5" descr="preencoded.png"/>
          <p:cNvPicPr>
            <a:picLocks noChangeAspect="1"/>
          </p:cNvPicPr>
          <p:nvPr/>
        </p:nvPicPr>
        <p:blipFill>
          <a:blip r:embed="rId3"/>
          <a:stretch>
            <a:fillRect/>
          </a:stretch>
        </p:blipFill>
        <p:spPr>
          <a:xfrm>
            <a:off x="681608" y="818112"/>
            <a:ext cx="182173" cy="291464"/>
          </a:xfrm>
          <a:prstGeom prst="rect">
            <a:avLst/>
          </a:prstGeom>
        </p:spPr>
      </p:pic>
      <p:sp>
        <p:nvSpPr>
          <p:cNvPr id="20" name="Text 12"/>
          <p:cNvSpPr/>
          <p:nvPr/>
        </p:nvSpPr>
        <p:spPr>
          <a:xfrm>
            <a:off x="962793" y="818025"/>
            <a:ext cx="1922428"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Revenu Annuel (k$)</a:t>
            </a:r>
            <a:endParaRPr lang="en-US" sz="1600" dirty="0"/>
          </a:p>
        </p:txBody>
      </p:sp>
      <p:sp>
        <p:nvSpPr>
          <p:cNvPr id="22" name="Shape 13"/>
          <p:cNvSpPr/>
          <p:nvPr/>
        </p:nvSpPr>
        <p:spPr>
          <a:xfrm>
            <a:off x="529523" y="3994380"/>
            <a:ext cx="3909419" cy="961571"/>
          </a:xfrm>
          <a:prstGeom prst="rect">
            <a:avLst/>
          </a:prstGeom>
          <a:solidFill>
            <a:srgbClr val="EFF6FF"/>
          </a:solidFill>
          <a:ln/>
        </p:spPr>
        <p:txBody>
          <a:bodyPr/>
          <a:lstStyle/>
          <a:p>
            <a:pPr algn="just"/>
            <a:r>
              <a:rPr lang="fr-FR" sz="1400" b="1" dirty="0">
                <a:solidFill>
                  <a:schemeClr val="accent5">
                    <a:lumMod val="75000"/>
                  </a:schemeClr>
                </a:solidFill>
              </a:rPr>
              <a:t>La majorité des clients ont un  revenu annuel se situant entre 40 000 et90000k$</a:t>
            </a:r>
            <a:r>
              <a:rPr lang="en-US" sz="1400" b="1" dirty="0">
                <a:solidFill>
                  <a:schemeClr val="accent5">
                    <a:lumMod val="75000"/>
                  </a:schemeClr>
                </a:solidFill>
              </a:rPr>
              <a:t>.</a:t>
            </a:r>
            <a:r>
              <a:rPr lang="fr-FR" sz="1400" dirty="0"/>
              <a:t> </a:t>
            </a:r>
            <a:r>
              <a:rPr lang="fr-FR" sz="1400" b="1" dirty="0">
                <a:solidFill>
                  <a:schemeClr val="accent5">
                    <a:lumMod val="75000"/>
                  </a:schemeClr>
                </a:solidFill>
              </a:rPr>
              <a:t>Moins de clients ont des revenus en dessous de 40 000 ou au dessus de 100000.</a:t>
            </a:r>
          </a:p>
        </p:txBody>
      </p:sp>
      <p:sp>
        <p:nvSpPr>
          <p:cNvPr id="24" name="Text 15"/>
          <p:cNvSpPr/>
          <p:nvPr/>
        </p:nvSpPr>
        <p:spPr>
          <a:xfrm>
            <a:off x="508106" y="4427703"/>
            <a:ext cx="4139076" cy="215444"/>
          </a:xfrm>
          <a:prstGeom prst="rect">
            <a:avLst/>
          </a:prstGeom>
          <a:noFill/>
          <a:ln/>
        </p:spPr>
        <p:txBody>
          <a:bodyPr wrap="square" lIns="0" tIns="0" rIns="0" bIns="0" rtlCol="0" anchor="ctr">
            <a:spAutoFit/>
          </a:bodyPr>
          <a:lstStyle/>
          <a:p>
            <a:pPr algn="just"/>
            <a:r>
              <a:rPr lang="en-US" sz="1400" b="1" dirty="0">
                <a:solidFill>
                  <a:srgbClr val="1E40AF"/>
                </a:solidFill>
                <a:ea typeface="Inter" pitchFamily="34" charset="-122"/>
                <a:cs typeface="Inter" pitchFamily="34" charset="-120"/>
              </a:rPr>
              <a:t> </a:t>
            </a:r>
            <a:endParaRPr lang="en-US" sz="1200" dirty="0"/>
          </a:p>
        </p:txBody>
      </p:sp>
      <p:sp>
        <p:nvSpPr>
          <p:cNvPr id="25" name="Shape 16"/>
          <p:cNvSpPr/>
          <p:nvPr/>
        </p:nvSpPr>
        <p:spPr>
          <a:xfrm>
            <a:off x="4647181" y="711005"/>
            <a:ext cx="4196953" cy="4444953"/>
          </a:xfrm>
          <a:prstGeom prst="rect">
            <a:avLst/>
          </a:prstGeom>
          <a:solidFill>
            <a:srgbClr val="FFFFFF"/>
          </a:solidFill>
          <a:ln>
            <a:solidFill>
              <a:schemeClr val="accent1"/>
            </a:solidFill>
          </a:ln>
        </p:spPr>
        <p:txBody>
          <a:bodyPr/>
          <a:lstStyle/>
          <a:p>
            <a:endParaRPr lang="fr-FR" dirty="0"/>
          </a:p>
        </p:txBody>
      </p:sp>
      <p:pic>
        <p:nvPicPr>
          <p:cNvPr id="26" name="Image 7" descr="preencoded.png"/>
          <p:cNvPicPr>
            <a:picLocks noChangeAspect="1"/>
          </p:cNvPicPr>
          <p:nvPr/>
        </p:nvPicPr>
        <p:blipFill>
          <a:blip r:embed="rId4"/>
          <a:stretch>
            <a:fillRect/>
          </a:stretch>
        </p:blipFill>
        <p:spPr>
          <a:xfrm>
            <a:off x="4912462" y="799414"/>
            <a:ext cx="247284" cy="283441"/>
          </a:xfrm>
          <a:prstGeom prst="rect">
            <a:avLst/>
          </a:prstGeom>
        </p:spPr>
      </p:pic>
      <p:sp>
        <p:nvSpPr>
          <p:cNvPr id="27" name="Text 17"/>
          <p:cNvSpPr/>
          <p:nvPr/>
        </p:nvSpPr>
        <p:spPr>
          <a:xfrm>
            <a:off x="5364628" y="840734"/>
            <a:ext cx="1557027" cy="246221"/>
          </a:xfrm>
          <a:prstGeom prst="rect">
            <a:avLst/>
          </a:prstGeom>
          <a:noFill/>
          <a:ln/>
        </p:spPr>
        <p:txBody>
          <a:bodyPr wrap="square" lIns="0" tIns="0" rIns="0" bIns="0" rtlCol="0" anchor="ctr">
            <a:spAutoFit/>
          </a:bodyPr>
          <a:lstStyle/>
          <a:p>
            <a:pPr marL="0" indent="0">
              <a:buNone/>
            </a:pPr>
            <a:r>
              <a:rPr lang="en-US" sz="1600" b="1" dirty="0">
                <a:solidFill>
                  <a:srgbClr val="1E40AF"/>
                </a:solidFill>
                <a:ea typeface="Inter" pitchFamily="34" charset="-122"/>
                <a:cs typeface="Inter" pitchFamily="34" charset="-120"/>
              </a:rPr>
              <a:t>Score de Dépense</a:t>
            </a:r>
            <a:endParaRPr lang="en-US" sz="1600" dirty="0"/>
          </a:p>
        </p:txBody>
      </p:sp>
      <p:sp>
        <p:nvSpPr>
          <p:cNvPr id="29" name="Shape 18"/>
          <p:cNvSpPr/>
          <p:nvPr/>
        </p:nvSpPr>
        <p:spPr>
          <a:xfrm>
            <a:off x="4709236" y="3948378"/>
            <a:ext cx="3957291" cy="1007573"/>
          </a:xfrm>
          <a:prstGeom prst="rect">
            <a:avLst/>
          </a:prstGeom>
          <a:solidFill>
            <a:srgbClr val="EFF6FF"/>
          </a:solidFill>
          <a:ln/>
        </p:spPr>
      </p:sp>
      <p:sp>
        <p:nvSpPr>
          <p:cNvPr id="31" name="Text 20"/>
          <p:cNvSpPr/>
          <p:nvPr/>
        </p:nvSpPr>
        <p:spPr>
          <a:xfrm>
            <a:off x="4939004" y="4771285"/>
            <a:ext cx="3696891" cy="184666"/>
          </a:xfrm>
          <a:prstGeom prst="rect">
            <a:avLst/>
          </a:prstGeom>
          <a:noFill/>
          <a:ln/>
        </p:spPr>
        <p:txBody>
          <a:bodyPr wrap="square" lIns="0" tIns="0" rIns="0" bIns="0" rtlCol="0" anchor="ctr">
            <a:spAutoFit/>
          </a:bodyPr>
          <a:lstStyle/>
          <a:p>
            <a:pPr marL="0" indent="0">
              <a:buNone/>
            </a:pPr>
            <a:endParaRPr lang="en-US" sz="1200" dirty="0"/>
          </a:p>
        </p:txBody>
      </p:sp>
      <p:pic>
        <p:nvPicPr>
          <p:cNvPr id="34" name="Image 33">
            <a:extLst>
              <a:ext uri="{FF2B5EF4-FFF2-40B4-BE49-F238E27FC236}">
                <a16:creationId xmlns:a16="http://schemas.microsoft.com/office/drawing/2014/main" id="{36B0FC11-0D70-5954-761B-451E737950D4}"/>
              </a:ext>
            </a:extLst>
          </p:cNvPr>
          <p:cNvPicPr>
            <a:picLocks noChangeAspect="1"/>
          </p:cNvPicPr>
          <p:nvPr/>
        </p:nvPicPr>
        <p:blipFill>
          <a:blip r:embed="rId5"/>
          <a:stretch>
            <a:fillRect/>
          </a:stretch>
        </p:blipFill>
        <p:spPr>
          <a:xfrm>
            <a:off x="8215312" y="2833"/>
            <a:ext cx="928687" cy="740820"/>
          </a:xfrm>
          <a:prstGeom prst="rect">
            <a:avLst/>
          </a:prstGeom>
          <a:ln>
            <a:solidFill>
              <a:schemeClr val="accent1">
                <a:lumMod val="75000"/>
              </a:schemeClr>
            </a:solid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33" name="Image 32">
            <a:extLst>
              <a:ext uri="{FF2B5EF4-FFF2-40B4-BE49-F238E27FC236}">
                <a16:creationId xmlns:a16="http://schemas.microsoft.com/office/drawing/2014/main" id="{699744C3-EF31-0834-8A6F-C0846622ED76}"/>
              </a:ext>
            </a:extLst>
          </p:cNvPr>
          <p:cNvPicPr>
            <a:picLocks noChangeAspect="1"/>
          </p:cNvPicPr>
          <p:nvPr/>
        </p:nvPicPr>
        <p:blipFill>
          <a:blip r:embed="rId6"/>
          <a:stretch>
            <a:fillRect/>
          </a:stretch>
        </p:blipFill>
        <p:spPr>
          <a:xfrm>
            <a:off x="466488" y="1149120"/>
            <a:ext cx="4105512" cy="2689549"/>
          </a:xfrm>
          <a:prstGeom prst="rect">
            <a:avLst/>
          </a:prstGeom>
        </p:spPr>
      </p:pic>
      <p:pic>
        <p:nvPicPr>
          <p:cNvPr id="38" name="Image 37">
            <a:extLst>
              <a:ext uri="{FF2B5EF4-FFF2-40B4-BE49-F238E27FC236}">
                <a16:creationId xmlns:a16="http://schemas.microsoft.com/office/drawing/2014/main" id="{1EE7BD39-1068-BE76-542C-4D14328D7FE0}"/>
              </a:ext>
            </a:extLst>
          </p:cNvPr>
          <p:cNvPicPr>
            <a:picLocks noChangeAspect="1"/>
          </p:cNvPicPr>
          <p:nvPr/>
        </p:nvPicPr>
        <p:blipFill>
          <a:blip r:embed="rId7"/>
          <a:srcRect/>
          <a:stretch>
            <a:fillRect/>
          </a:stretch>
        </p:blipFill>
        <p:spPr>
          <a:xfrm>
            <a:off x="4661296" y="1195122"/>
            <a:ext cx="4053173" cy="2626085"/>
          </a:xfrm>
          <a:prstGeom prst="rect">
            <a:avLst/>
          </a:prstGeom>
        </p:spPr>
      </p:pic>
      <p:sp>
        <p:nvSpPr>
          <p:cNvPr id="44" name="ZoneTexte 43">
            <a:extLst>
              <a:ext uri="{FF2B5EF4-FFF2-40B4-BE49-F238E27FC236}">
                <a16:creationId xmlns:a16="http://schemas.microsoft.com/office/drawing/2014/main" id="{90F42120-8A32-A413-B49A-97FF46927626}"/>
              </a:ext>
            </a:extLst>
          </p:cNvPr>
          <p:cNvSpPr txBox="1"/>
          <p:nvPr/>
        </p:nvSpPr>
        <p:spPr>
          <a:xfrm>
            <a:off x="4661296" y="3876836"/>
            <a:ext cx="4053173" cy="954107"/>
          </a:xfrm>
          <a:prstGeom prst="rect">
            <a:avLst/>
          </a:prstGeom>
          <a:noFill/>
        </p:spPr>
        <p:txBody>
          <a:bodyPr wrap="square">
            <a:spAutoFit/>
          </a:bodyPr>
          <a:lstStyle/>
          <a:p>
            <a:r>
              <a:rPr lang="fr-FR" sz="1400" b="1" dirty="0">
                <a:solidFill>
                  <a:schemeClr val="accent5">
                    <a:lumMod val="75000"/>
                  </a:schemeClr>
                </a:solidFill>
              </a:rPr>
              <a:t>Les scores de dépenses de la majorité des clients se situent entre 40 et 60.</a:t>
            </a:r>
          </a:p>
          <a:p>
            <a:r>
              <a:rPr lang="fr-FR" sz="1400" b="1" dirty="0">
                <a:solidFill>
                  <a:schemeClr val="accent5">
                    <a:lumMod val="75000"/>
                  </a:schemeClr>
                </a:solidFill>
              </a:rPr>
              <a:t>Il y a moins de clients ayant des scores de dépenses</a:t>
            </a:r>
          </a:p>
          <a:p>
            <a:r>
              <a:rPr lang="fr-FR" sz="1400" b="1" dirty="0">
                <a:solidFill>
                  <a:schemeClr val="accent5">
                    <a:lumMod val="75000"/>
                  </a:schemeClr>
                </a:solidFill>
              </a:rPr>
              <a:t>inférieurs à 20 ou supérieurs à 80.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0D08A-93DD-1E05-E7C2-58D745509F0B}"/>
            </a:ext>
          </a:extLst>
        </p:cNvPr>
        <p:cNvGrpSpPr/>
        <p:nvPr/>
      </p:nvGrpSpPr>
      <p:grpSpPr>
        <a:xfrm>
          <a:off x="0" y="0"/>
          <a:ext cx="0" cy="0"/>
          <a:chOff x="0" y="0"/>
          <a:chExt cx="0" cy="0"/>
        </a:xfrm>
      </p:grpSpPr>
      <p:sp>
        <p:nvSpPr>
          <p:cNvPr id="18" name="Shape 11">
            <a:extLst>
              <a:ext uri="{FF2B5EF4-FFF2-40B4-BE49-F238E27FC236}">
                <a16:creationId xmlns:a16="http://schemas.microsoft.com/office/drawing/2014/main" id="{E0AD02E9-50C8-71B2-D6BD-28E1B957946B}"/>
              </a:ext>
            </a:extLst>
          </p:cNvPr>
          <p:cNvSpPr/>
          <p:nvPr/>
        </p:nvSpPr>
        <p:spPr>
          <a:xfrm>
            <a:off x="-7315" y="0"/>
            <a:ext cx="2775468" cy="5143500"/>
          </a:xfrm>
          <a:prstGeom prst="rect">
            <a:avLst/>
          </a:prstGeom>
          <a:solidFill>
            <a:srgbClr val="FFFFFF"/>
          </a:solidFill>
          <a:ln>
            <a:solidFill>
              <a:srgbClr val="0070C0"/>
            </a:solidFill>
          </a:ln>
        </p:spPr>
      </p:sp>
      <p:sp>
        <p:nvSpPr>
          <p:cNvPr id="20" name="Text 12">
            <a:extLst>
              <a:ext uri="{FF2B5EF4-FFF2-40B4-BE49-F238E27FC236}">
                <a16:creationId xmlns:a16="http://schemas.microsoft.com/office/drawing/2014/main" id="{F5A338CF-B6F7-A867-2CC5-17EADCD8E69B}"/>
              </a:ext>
            </a:extLst>
          </p:cNvPr>
          <p:cNvSpPr/>
          <p:nvPr/>
        </p:nvSpPr>
        <p:spPr>
          <a:xfrm>
            <a:off x="143656" y="37617"/>
            <a:ext cx="2544170" cy="738664"/>
          </a:xfrm>
          <a:prstGeom prst="rect">
            <a:avLst/>
          </a:prstGeom>
          <a:noFill/>
          <a:ln/>
        </p:spPr>
        <p:txBody>
          <a:bodyPr wrap="square" lIns="0" tIns="0" rIns="0" bIns="0" rtlCol="0" anchor="ctr">
            <a:spAutoFit/>
          </a:bodyPr>
          <a:lstStyle/>
          <a:p>
            <a:pPr algn="ctr"/>
            <a:r>
              <a:rPr lang="fr-FR" sz="1600" b="1" dirty="0">
                <a:solidFill>
                  <a:schemeClr val="accent5">
                    <a:lumMod val="75000"/>
                  </a:schemeClr>
                </a:solidFill>
              </a:rPr>
              <a:t>Distribution par sexe par score de dépense</a:t>
            </a:r>
          </a:p>
          <a:p>
            <a:pPr marL="0" indent="0" algn="ctr">
              <a:buNone/>
            </a:pPr>
            <a:endParaRPr lang="en-US" sz="1600" dirty="0"/>
          </a:p>
        </p:txBody>
      </p:sp>
      <p:sp>
        <p:nvSpPr>
          <p:cNvPr id="22" name="Shape 13">
            <a:extLst>
              <a:ext uri="{FF2B5EF4-FFF2-40B4-BE49-F238E27FC236}">
                <a16:creationId xmlns:a16="http://schemas.microsoft.com/office/drawing/2014/main" id="{41831033-B516-A7D5-DD83-7C08F36FE2B4}"/>
              </a:ext>
            </a:extLst>
          </p:cNvPr>
          <p:cNvSpPr/>
          <p:nvPr/>
        </p:nvSpPr>
        <p:spPr>
          <a:xfrm>
            <a:off x="42353" y="2128695"/>
            <a:ext cx="2676131" cy="1585837"/>
          </a:xfrm>
          <a:prstGeom prst="rect">
            <a:avLst/>
          </a:prstGeom>
          <a:solidFill>
            <a:schemeClr val="bg1"/>
          </a:solidFill>
          <a:ln>
            <a:solidFill>
              <a:schemeClr val="accent1"/>
            </a:solidFill>
          </a:ln>
        </p:spPr>
        <p:txBody>
          <a:bodyPr/>
          <a:lstStyle/>
          <a:p>
            <a:r>
              <a:rPr lang="fr-FR" sz="1400" dirty="0"/>
              <a:t>L'analyse des scores de dépenses révèle que les hommes et les femmes présentent des médianes similaires, indiquant une tendance centrale quasi identique dans leurs comportements de dépenses.</a:t>
            </a:r>
            <a:endParaRPr lang="fr-FR" sz="1400" b="1" dirty="0">
              <a:solidFill>
                <a:schemeClr val="accent5">
                  <a:lumMod val="75000"/>
                </a:schemeClr>
              </a:solidFill>
            </a:endParaRPr>
          </a:p>
        </p:txBody>
      </p:sp>
      <p:sp>
        <p:nvSpPr>
          <p:cNvPr id="24" name="Text 15">
            <a:extLst>
              <a:ext uri="{FF2B5EF4-FFF2-40B4-BE49-F238E27FC236}">
                <a16:creationId xmlns:a16="http://schemas.microsoft.com/office/drawing/2014/main" id="{ED26B829-588A-745F-22A1-7E67DEF62FA1}"/>
              </a:ext>
            </a:extLst>
          </p:cNvPr>
          <p:cNvSpPr/>
          <p:nvPr/>
        </p:nvSpPr>
        <p:spPr>
          <a:xfrm>
            <a:off x="508106" y="4427703"/>
            <a:ext cx="4139076" cy="215444"/>
          </a:xfrm>
          <a:prstGeom prst="rect">
            <a:avLst/>
          </a:prstGeom>
          <a:noFill/>
          <a:ln/>
        </p:spPr>
        <p:txBody>
          <a:bodyPr wrap="square" lIns="0" tIns="0" rIns="0" bIns="0" rtlCol="0" anchor="ctr">
            <a:spAutoFit/>
          </a:bodyPr>
          <a:lstStyle/>
          <a:p>
            <a:pPr algn="just"/>
            <a:r>
              <a:rPr lang="en-US" sz="1400" b="1" dirty="0">
                <a:solidFill>
                  <a:srgbClr val="1E40AF"/>
                </a:solidFill>
                <a:ea typeface="Inter" pitchFamily="34" charset="-122"/>
                <a:cs typeface="Inter" pitchFamily="34" charset="-120"/>
              </a:rPr>
              <a:t> </a:t>
            </a:r>
            <a:endParaRPr lang="en-US" sz="1200" dirty="0"/>
          </a:p>
        </p:txBody>
      </p:sp>
      <p:pic>
        <p:nvPicPr>
          <p:cNvPr id="4" name="Image 3">
            <a:extLst>
              <a:ext uri="{FF2B5EF4-FFF2-40B4-BE49-F238E27FC236}">
                <a16:creationId xmlns:a16="http://schemas.microsoft.com/office/drawing/2014/main" id="{4C75B68E-EB21-B037-9688-989C4CD1E5A8}"/>
              </a:ext>
            </a:extLst>
          </p:cNvPr>
          <p:cNvPicPr>
            <a:picLocks noChangeAspect="1"/>
          </p:cNvPicPr>
          <p:nvPr/>
        </p:nvPicPr>
        <p:blipFill>
          <a:blip r:embed="rId3"/>
          <a:stretch>
            <a:fillRect/>
          </a:stretch>
        </p:blipFill>
        <p:spPr>
          <a:xfrm>
            <a:off x="236346" y="611962"/>
            <a:ext cx="2377116" cy="1427528"/>
          </a:xfrm>
          <a:prstGeom prst="rect">
            <a:avLst/>
          </a:prstGeom>
          <a:ln>
            <a:solidFill>
              <a:srgbClr val="0070C0"/>
            </a:solidFill>
          </a:ln>
        </p:spPr>
      </p:pic>
      <p:sp>
        <p:nvSpPr>
          <p:cNvPr id="6" name="Text 12">
            <a:extLst>
              <a:ext uri="{FF2B5EF4-FFF2-40B4-BE49-F238E27FC236}">
                <a16:creationId xmlns:a16="http://schemas.microsoft.com/office/drawing/2014/main" id="{A0A51EC2-AEF5-34D5-F5D7-D206C461B506}"/>
              </a:ext>
            </a:extLst>
          </p:cNvPr>
          <p:cNvSpPr/>
          <p:nvPr/>
        </p:nvSpPr>
        <p:spPr>
          <a:xfrm>
            <a:off x="52347" y="3737368"/>
            <a:ext cx="2772930" cy="492443"/>
          </a:xfrm>
          <a:prstGeom prst="rect">
            <a:avLst/>
          </a:prstGeom>
          <a:noFill/>
          <a:ln/>
        </p:spPr>
        <p:txBody>
          <a:bodyPr wrap="square" lIns="0" tIns="0" rIns="0" bIns="0" rtlCol="0" anchor="ctr">
            <a:spAutoFit/>
          </a:bodyPr>
          <a:lstStyle/>
          <a:p>
            <a:pPr algn="ctr"/>
            <a:r>
              <a:rPr lang="fr-FR" sz="1600" b="1" dirty="0">
                <a:solidFill>
                  <a:schemeClr val="accent1">
                    <a:lumMod val="75000"/>
                  </a:schemeClr>
                </a:solidFill>
              </a:rPr>
              <a:t>Test de Mann-Whitney-Wilcoxon</a:t>
            </a:r>
          </a:p>
          <a:p>
            <a:pPr marL="0" indent="0" algn="ctr">
              <a:buNone/>
            </a:pPr>
            <a:endParaRPr lang="en-US" sz="1600" dirty="0"/>
          </a:p>
        </p:txBody>
      </p:sp>
      <p:pic>
        <p:nvPicPr>
          <p:cNvPr id="8" name="Image 7">
            <a:extLst>
              <a:ext uri="{FF2B5EF4-FFF2-40B4-BE49-F238E27FC236}">
                <a16:creationId xmlns:a16="http://schemas.microsoft.com/office/drawing/2014/main" id="{2B31A922-E5E3-D464-5D8E-F3777B5FBB4C}"/>
              </a:ext>
            </a:extLst>
          </p:cNvPr>
          <p:cNvPicPr>
            <a:picLocks noChangeAspect="1"/>
          </p:cNvPicPr>
          <p:nvPr/>
        </p:nvPicPr>
        <p:blipFill>
          <a:blip r:embed="rId4"/>
          <a:stretch>
            <a:fillRect/>
          </a:stretch>
        </p:blipFill>
        <p:spPr>
          <a:xfrm>
            <a:off x="237418" y="4090712"/>
            <a:ext cx="2286000" cy="495300"/>
          </a:xfrm>
          <a:prstGeom prst="rect">
            <a:avLst/>
          </a:prstGeom>
          <a:ln>
            <a:solidFill>
              <a:schemeClr val="tx1"/>
            </a:solidFill>
          </a:ln>
        </p:spPr>
      </p:pic>
      <p:sp>
        <p:nvSpPr>
          <p:cNvPr id="11" name="ZoneTexte 10">
            <a:extLst>
              <a:ext uri="{FF2B5EF4-FFF2-40B4-BE49-F238E27FC236}">
                <a16:creationId xmlns:a16="http://schemas.microsoft.com/office/drawing/2014/main" id="{8D02A055-479F-786C-FCC6-44A7D2395398}"/>
              </a:ext>
            </a:extLst>
          </p:cNvPr>
          <p:cNvSpPr txBox="1"/>
          <p:nvPr/>
        </p:nvSpPr>
        <p:spPr>
          <a:xfrm>
            <a:off x="-72148" y="4608847"/>
            <a:ext cx="2905132" cy="523220"/>
          </a:xfrm>
          <a:prstGeom prst="rect">
            <a:avLst/>
          </a:prstGeom>
          <a:noFill/>
        </p:spPr>
        <p:txBody>
          <a:bodyPr wrap="square" rtlCol="0">
            <a:spAutoFit/>
          </a:bodyPr>
          <a:lstStyle/>
          <a:p>
            <a:pPr algn="ctr"/>
            <a:r>
              <a:rPr lang="fr-FR" sz="1400" dirty="0"/>
              <a:t>Aucune différence statistiquement significative n’est détectée.</a:t>
            </a:r>
          </a:p>
        </p:txBody>
      </p:sp>
      <p:pic>
        <p:nvPicPr>
          <p:cNvPr id="13" name="Image 12">
            <a:extLst>
              <a:ext uri="{FF2B5EF4-FFF2-40B4-BE49-F238E27FC236}">
                <a16:creationId xmlns:a16="http://schemas.microsoft.com/office/drawing/2014/main" id="{7EB44DA9-E2F4-8F8F-B089-77D736E40E9D}"/>
              </a:ext>
            </a:extLst>
          </p:cNvPr>
          <p:cNvPicPr>
            <a:picLocks noChangeAspect="1"/>
          </p:cNvPicPr>
          <p:nvPr/>
        </p:nvPicPr>
        <p:blipFill>
          <a:blip r:embed="rId5"/>
          <a:stretch>
            <a:fillRect/>
          </a:stretch>
        </p:blipFill>
        <p:spPr>
          <a:xfrm>
            <a:off x="3008879" y="500353"/>
            <a:ext cx="3648075" cy="3333649"/>
          </a:xfrm>
          <a:prstGeom prst="rect">
            <a:avLst/>
          </a:prstGeom>
          <a:ln>
            <a:solidFill>
              <a:schemeClr val="accent1"/>
            </a:solidFill>
          </a:ln>
        </p:spPr>
      </p:pic>
      <p:sp>
        <p:nvSpPr>
          <p:cNvPr id="14" name="Text 12">
            <a:extLst>
              <a:ext uri="{FF2B5EF4-FFF2-40B4-BE49-F238E27FC236}">
                <a16:creationId xmlns:a16="http://schemas.microsoft.com/office/drawing/2014/main" id="{B3CD8DCB-25CF-280D-A138-34624B6FD497}"/>
              </a:ext>
            </a:extLst>
          </p:cNvPr>
          <p:cNvSpPr/>
          <p:nvPr/>
        </p:nvSpPr>
        <p:spPr>
          <a:xfrm>
            <a:off x="6599830" y="119429"/>
            <a:ext cx="2544170" cy="492443"/>
          </a:xfrm>
          <a:prstGeom prst="rect">
            <a:avLst/>
          </a:prstGeom>
          <a:noFill/>
          <a:ln/>
        </p:spPr>
        <p:txBody>
          <a:bodyPr wrap="square" lIns="0" tIns="0" rIns="0" bIns="0" rtlCol="0" anchor="ctr">
            <a:spAutoFit/>
          </a:bodyPr>
          <a:lstStyle/>
          <a:p>
            <a:pPr algn="ctr"/>
            <a:r>
              <a:rPr lang="fr-FR" sz="1600" b="1" dirty="0">
                <a:solidFill>
                  <a:schemeClr val="accent5">
                    <a:lumMod val="75000"/>
                  </a:schemeClr>
                </a:solidFill>
              </a:rPr>
              <a:t>Matrice de corrélation</a:t>
            </a:r>
          </a:p>
          <a:p>
            <a:pPr marL="0" indent="0" algn="ctr">
              <a:buNone/>
            </a:pPr>
            <a:endParaRPr lang="en-US" sz="1600" dirty="0"/>
          </a:p>
        </p:txBody>
      </p:sp>
      <p:pic>
        <p:nvPicPr>
          <p:cNvPr id="17" name="Image 16">
            <a:extLst>
              <a:ext uri="{FF2B5EF4-FFF2-40B4-BE49-F238E27FC236}">
                <a16:creationId xmlns:a16="http://schemas.microsoft.com/office/drawing/2014/main" id="{70BA0B51-39CF-D141-FA88-27E68CF0D451}"/>
              </a:ext>
            </a:extLst>
          </p:cNvPr>
          <p:cNvPicPr>
            <a:picLocks noChangeAspect="1"/>
          </p:cNvPicPr>
          <p:nvPr/>
        </p:nvPicPr>
        <p:blipFill>
          <a:blip r:embed="rId6"/>
          <a:stretch>
            <a:fillRect/>
          </a:stretch>
        </p:blipFill>
        <p:spPr>
          <a:xfrm>
            <a:off x="6770488" y="500353"/>
            <a:ext cx="2331159" cy="1867377"/>
          </a:xfrm>
          <a:prstGeom prst="rect">
            <a:avLst/>
          </a:prstGeom>
        </p:spPr>
      </p:pic>
      <p:sp>
        <p:nvSpPr>
          <p:cNvPr id="21" name="Text 12">
            <a:extLst>
              <a:ext uri="{FF2B5EF4-FFF2-40B4-BE49-F238E27FC236}">
                <a16:creationId xmlns:a16="http://schemas.microsoft.com/office/drawing/2014/main" id="{8D8913B9-0558-E0AF-28BD-7A183C1DCAD3}"/>
              </a:ext>
            </a:extLst>
          </p:cNvPr>
          <p:cNvSpPr/>
          <p:nvPr/>
        </p:nvSpPr>
        <p:spPr>
          <a:xfrm>
            <a:off x="3278549" y="119519"/>
            <a:ext cx="3108733" cy="492443"/>
          </a:xfrm>
          <a:prstGeom prst="rect">
            <a:avLst/>
          </a:prstGeom>
          <a:noFill/>
          <a:ln/>
        </p:spPr>
        <p:txBody>
          <a:bodyPr wrap="square" lIns="0" tIns="0" rIns="0" bIns="0" rtlCol="0" anchor="ctr">
            <a:spAutoFit/>
          </a:bodyPr>
          <a:lstStyle/>
          <a:p>
            <a:pPr algn="ctr"/>
            <a:r>
              <a:rPr lang="fr-FR" sz="1600" b="1" dirty="0">
                <a:solidFill>
                  <a:schemeClr val="accent5">
                    <a:lumMod val="75000"/>
                  </a:schemeClr>
                </a:solidFill>
              </a:rPr>
              <a:t>Pairplot ou Matrix Plot des variables</a:t>
            </a:r>
          </a:p>
          <a:p>
            <a:pPr marL="0" indent="0" algn="ctr">
              <a:buNone/>
            </a:pPr>
            <a:endParaRPr lang="en-US" sz="1600" dirty="0"/>
          </a:p>
        </p:txBody>
      </p:sp>
      <p:sp>
        <p:nvSpPr>
          <p:cNvPr id="28" name="ZoneTexte 27">
            <a:extLst>
              <a:ext uri="{FF2B5EF4-FFF2-40B4-BE49-F238E27FC236}">
                <a16:creationId xmlns:a16="http://schemas.microsoft.com/office/drawing/2014/main" id="{F8065ED3-CBE8-C983-0865-6A0B487CBAF8}"/>
              </a:ext>
            </a:extLst>
          </p:cNvPr>
          <p:cNvSpPr txBox="1"/>
          <p:nvPr/>
        </p:nvSpPr>
        <p:spPr>
          <a:xfrm>
            <a:off x="6706335" y="2551129"/>
            <a:ext cx="2331159" cy="1600438"/>
          </a:xfrm>
          <a:prstGeom prst="rect">
            <a:avLst/>
          </a:prstGeom>
          <a:noFill/>
        </p:spPr>
        <p:txBody>
          <a:bodyPr wrap="square" rtlCol="0">
            <a:spAutoFit/>
          </a:bodyPr>
          <a:lstStyle/>
          <a:p>
            <a:pPr algn="just"/>
            <a:r>
              <a:rPr lang="fr-FR" sz="1400" dirty="0"/>
              <a:t>Les résultats confirment les observations visuelles et suggèrent l'utilisation de techniques de segmentation non supervisée pour mieux comprendre les profils de consommation.</a:t>
            </a:r>
          </a:p>
        </p:txBody>
      </p:sp>
      <p:sp>
        <p:nvSpPr>
          <p:cNvPr id="30" name="ZoneTexte 29">
            <a:extLst>
              <a:ext uri="{FF2B5EF4-FFF2-40B4-BE49-F238E27FC236}">
                <a16:creationId xmlns:a16="http://schemas.microsoft.com/office/drawing/2014/main" id="{90C683C9-5345-67BB-57CF-FD782452793F}"/>
              </a:ext>
            </a:extLst>
          </p:cNvPr>
          <p:cNvSpPr txBox="1"/>
          <p:nvPr/>
        </p:nvSpPr>
        <p:spPr>
          <a:xfrm>
            <a:off x="2916515" y="3950649"/>
            <a:ext cx="3740439" cy="1169551"/>
          </a:xfrm>
          <a:prstGeom prst="rect">
            <a:avLst/>
          </a:prstGeom>
          <a:noFill/>
        </p:spPr>
        <p:txBody>
          <a:bodyPr wrap="square" rtlCol="0">
            <a:spAutoFit/>
          </a:bodyPr>
          <a:lstStyle/>
          <a:p>
            <a:pPr algn="just"/>
            <a:r>
              <a:rPr lang="fr-FR" sz="1400" dirty="0"/>
              <a:t>Ce pairplot suggère que l'âge et le revenu annuel ne sont pas fortement corrélés avec le score de dépenses, et que les comportements de dépenses peuvent varier indépendamment de l'âge et du revenu annuel.</a:t>
            </a:r>
          </a:p>
        </p:txBody>
      </p:sp>
    </p:spTree>
    <p:extLst>
      <p:ext uri="{BB962C8B-B14F-4D97-AF65-F5344CB8AC3E}">
        <p14:creationId xmlns:p14="http://schemas.microsoft.com/office/powerpoint/2010/main" val="3934557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2054</Words>
  <Application>Microsoft Office PowerPoint</Application>
  <PresentationFormat>Affichage à l'écran (16:9)</PresentationFormat>
  <Paragraphs>332</Paragraphs>
  <Slides>23</Slides>
  <Notes>18</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23</vt:i4>
      </vt:variant>
    </vt:vector>
  </HeadingPairs>
  <TitlesOfParts>
    <vt:vector size="33" baseType="lpstr">
      <vt:lpstr>Aptos</vt:lpstr>
      <vt:lpstr>Arial</vt:lpstr>
      <vt:lpstr>Britannic Bold</vt:lpstr>
      <vt:lpstr>Calibri</vt:lpstr>
      <vt:lpstr>Cooper Black</vt:lpstr>
      <vt:lpstr>Inter</vt:lpstr>
      <vt:lpstr>Times New Roman</vt:lpstr>
      <vt:lpstr>Wingdings</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Inoussa ZAONGO</cp:lastModifiedBy>
  <cp:revision>144</cp:revision>
  <dcterms:created xsi:type="dcterms:W3CDTF">2025-06-12T00:22:42Z</dcterms:created>
  <dcterms:modified xsi:type="dcterms:W3CDTF">2025-06-14T18:30:12Z</dcterms:modified>
</cp:coreProperties>
</file>